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303" r:id="rId2"/>
    <p:sldId id="314" r:id="rId3"/>
    <p:sldId id="304" r:id="rId4"/>
    <p:sldId id="313" r:id="rId5"/>
    <p:sldId id="311" r:id="rId6"/>
    <p:sldId id="306" r:id="rId7"/>
    <p:sldId id="308"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E3D"/>
    <a:srgbClr val="002E5D"/>
    <a:srgbClr val="8C5E3C"/>
    <a:srgbClr val="B9853B"/>
    <a:srgbClr val="45453D"/>
    <a:srgbClr val="2F364E"/>
    <a:srgbClr val="1E24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3515" autoAdjust="0"/>
  </p:normalViewPr>
  <p:slideViewPr>
    <p:cSldViewPr snapToGrid="0">
      <p:cViewPr>
        <p:scale>
          <a:sx n="90" d="100"/>
          <a:sy n="90" d="100"/>
        </p:scale>
        <p:origin x="-800" y="-21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notesMaster" Target="notesMasters/notesMaster1.xml"/><Relationship Id="rId10" Type="http://schemas.openxmlformats.org/officeDocument/2006/relationships/printerSettings" Target="printerSettings/printerSettings1.bin"/></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gkulshar:Desktop:ENSOR:Gulsim_MTS_LDH_Updated.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gkulshar:Desktop:ENSOR:Book1.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0771589856415007"/>
          <c:y val="0.0550847457627119"/>
          <c:w val="0.751004129998456"/>
          <c:h val="0.837514346723609"/>
        </c:manualLayout>
      </c:layout>
      <c:barChart>
        <c:barDir val="col"/>
        <c:grouping val="clustered"/>
        <c:varyColors val="0"/>
        <c:ser>
          <c:idx val="0"/>
          <c:order val="0"/>
          <c:tx>
            <c:strRef>
              <c:f>'MTS Final'!$B$64</c:f>
              <c:strCache>
                <c:ptCount val="1"/>
                <c:pt idx="0">
                  <c:v>100% extract</c:v>
                </c:pt>
              </c:strCache>
            </c:strRef>
          </c:tx>
          <c:invertIfNegative val="0"/>
          <c:cat>
            <c:strRef>
              <c:f>'MTS Final'!$A$65:$A$69</c:f>
              <c:strCache>
                <c:ptCount val="5"/>
                <c:pt idx="0">
                  <c:v>S1</c:v>
                </c:pt>
                <c:pt idx="1">
                  <c:v>S2</c:v>
                </c:pt>
                <c:pt idx="2">
                  <c:v>S3</c:v>
                </c:pt>
                <c:pt idx="3">
                  <c:v>S4</c:v>
                </c:pt>
                <c:pt idx="4">
                  <c:v>Tripton X</c:v>
                </c:pt>
              </c:strCache>
            </c:strRef>
          </c:cat>
          <c:val>
            <c:numRef>
              <c:f>'MTS Final'!$B$65:$B$69</c:f>
              <c:numCache>
                <c:formatCode>General</c:formatCode>
                <c:ptCount val="5"/>
                <c:pt idx="0">
                  <c:v>141.7899410375691</c:v>
                </c:pt>
                <c:pt idx="1">
                  <c:v>143.1236674310998</c:v>
                </c:pt>
                <c:pt idx="2">
                  <c:v>66.72267982720945</c:v>
                </c:pt>
                <c:pt idx="3">
                  <c:v>71.4725237800482</c:v>
                </c:pt>
                <c:pt idx="4">
                  <c:v>36.86520857382026</c:v>
                </c:pt>
              </c:numCache>
            </c:numRef>
          </c:val>
        </c:ser>
        <c:ser>
          <c:idx val="1"/>
          <c:order val="1"/>
          <c:tx>
            <c:strRef>
              <c:f>'MTS Final'!$C$64</c:f>
              <c:strCache>
                <c:ptCount val="1"/>
                <c:pt idx="0">
                  <c:v>50% extract</c:v>
                </c:pt>
              </c:strCache>
            </c:strRef>
          </c:tx>
          <c:invertIfNegative val="0"/>
          <c:cat>
            <c:strRef>
              <c:f>'MTS Final'!$A$65:$A$69</c:f>
              <c:strCache>
                <c:ptCount val="5"/>
                <c:pt idx="0">
                  <c:v>S1</c:v>
                </c:pt>
                <c:pt idx="1">
                  <c:v>S2</c:v>
                </c:pt>
                <c:pt idx="2">
                  <c:v>S3</c:v>
                </c:pt>
                <c:pt idx="3">
                  <c:v>S4</c:v>
                </c:pt>
                <c:pt idx="4">
                  <c:v>Tripton X</c:v>
                </c:pt>
              </c:strCache>
            </c:strRef>
          </c:cat>
          <c:val>
            <c:numRef>
              <c:f>'MTS Final'!$C$65:$C$69</c:f>
              <c:numCache>
                <c:formatCode>General</c:formatCode>
                <c:ptCount val="5"/>
                <c:pt idx="0">
                  <c:v>160.1</c:v>
                </c:pt>
                <c:pt idx="1">
                  <c:v>147.4</c:v>
                </c:pt>
                <c:pt idx="2">
                  <c:v>71.466</c:v>
                </c:pt>
                <c:pt idx="3">
                  <c:v>85.1865</c:v>
                </c:pt>
                <c:pt idx="4">
                  <c:v>27.877</c:v>
                </c:pt>
              </c:numCache>
            </c:numRef>
          </c:val>
        </c:ser>
        <c:dLbls>
          <c:showLegendKey val="0"/>
          <c:showVal val="0"/>
          <c:showCatName val="0"/>
          <c:showSerName val="0"/>
          <c:showPercent val="0"/>
          <c:showBubbleSize val="0"/>
        </c:dLbls>
        <c:gapWidth val="150"/>
        <c:axId val="-2133547064"/>
        <c:axId val="-2119629272"/>
      </c:barChart>
      <c:catAx>
        <c:axId val="-2133547064"/>
        <c:scaling>
          <c:orientation val="minMax"/>
        </c:scaling>
        <c:delete val="0"/>
        <c:axPos val="b"/>
        <c:majorTickMark val="out"/>
        <c:minorTickMark val="none"/>
        <c:tickLblPos val="nextTo"/>
        <c:crossAx val="-2119629272"/>
        <c:crosses val="autoZero"/>
        <c:auto val="1"/>
        <c:lblAlgn val="ctr"/>
        <c:lblOffset val="100"/>
        <c:noMultiLvlLbl val="0"/>
      </c:catAx>
      <c:valAx>
        <c:axId val="-2119629272"/>
        <c:scaling>
          <c:orientation val="minMax"/>
        </c:scaling>
        <c:delete val="0"/>
        <c:axPos val="l"/>
        <c:majorGridlines/>
        <c:numFmt formatCode="General" sourceLinked="1"/>
        <c:majorTickMark val="out"/>
        <c:minorTickMark val="none"/>
        <c:tickLblPos val="nextTo"/>
        <c:crossAx val="-2133547064"/>
        <c:crosses val="autoZero"/>
        <c:crossBetween val="between"/>
      </c:valAx>
    </c:plotArea>
    <c:legend>
      <c:legendPos val="r"/>
      <c:layout>
        <c:manualLayout>
          <c:xMode val="edge"/>
          <c:yMode val="edge"/>
          <c:x val="0.813457233287016"/>
          <c:y val="0.351343587348192"/>
          <c:w val="0.176738845144357"/>
          <c:h val="0.17019418123582"/>
        </c:manualLayout>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LDH!$P$3</c:f>
              <c:strCache>
                <c:ptCount val="1"/>
                <c:pt idx="0">
                  <c:v>100% extract</c:v>
                </c:pt>
              </c:strCache>
            </c:strRef>
          </c:tx>
          <c:invertIfNegative val="0"/>
          <c:cat>
            <c:strRef>
              <c:f>LDH!$O$4:$O$8</c:f>
              <c:strCache>
                <c:ptCount val="5"/>
                <c:pt idx="0">
                  <c:v>S1</c:v>
                </c:pt>
                <c:pt idx="1">
                  <c:v>S2</c:v>
                </c:pt>
                <c:pt idx="2">
                  <c:v>S3</c:v>
                </c:pt>
                <c:pt idx="3">
                  <c:v>S4</c:v>
                </c:pt>
                <c:pt idx="4">
                  <c:v>TritonX</c:v>
                </c:pt>
              </c:strCache>
            </c:strRef>
          </c:cat>
          <c:val>
            <c:numRef>
              <c:f>LDH!$P$4:$P$8</c:f>
              <c:numCache>
                <c:formatCode>General</c:formatCode>
                <c:ptCount val="5"/>
                <c:pt idx="0">
                  <c:v>20.64306663364991</c:v>
                </c:pt>
                <c:pt idx="1">
                  <c:v>44.6447987015417</c:v>
                </c:pt>
                <c:pt idx="2">
                  <c:v>70.11975686563557</c:v>
                </c:pt>
                <c:pt idx="3">
                  <c:v>85.44163144707296</c:v>
                </c:pt>
                <c:pt idx="4">
                  <c:v>78.93130248404592</c:v>
                </c:pt>
              </c:numCache>
            </c:numRef>
          </c:val>
        </c:ser>
        <c:ser>
          <c:idx val="1"/>
          <c:order val="1"/>
          <c:tx>
            <c:strRef>
              <c:f>LDH!$Q$3</c:f>
              <c:strCache>
                <c:ptCount val="1"/>
                <c:pt idx="0">
                  <c:v>50% extract</c:v>
                </c:pt>
              </c:strCache>
            </c:strRef>
          </c:tx>
          <c:invertIfNegative val="0"/>
          <c:cat>
            <c:strRef>
              <c:f>LDH!$O$4:$O$8</c:f>
              <c:strCache>
                <c:ptCount val="5"/>
                <c:pt idx="0">
                  <c:v>S1</c:v>
                </c:pt>
                <c:pt idx="1">
                  <c:v>S2</c:v>
                </c:pt>
                <c:pt idx="2">
                  <c:v>S3</c:v>
                </c:pt>
                <c:pt idx="3">
                  <c:v>S4</c:v>
                </c:pt>
                <c:pt idx="4">
                  <c:v>TritonX</c:v>
                </c:pt>
              </c:strCache>
            </c:strRef>
          </c:cat>
          <c:val>
            <c:numRef>
              <c:f>LDH!$Q$4:$Q$8</c:f>
              <c:numCache>
                <c:formatCode>General</c:formatCode>
                <c:ptCount val="5"/>
                <c:pt idx="0">
                  <c:v>22.594</c:v>
                </c:pt>
                <c:pt idx="1">
                  <c:v>49.566</c:v>
                </c:pt>
                <c:pt idx="2">
                  <c:v>69.077</c:v>
                </c:pt>
                <c:pt idx="3">
                  <c:v>63.528</c:v>
                </c:pt>
                <c:pt idx="4">
                  <c:v>111.156</c:v>
                </c:pt>
              </c:numCache>
            </c:numRef>
          </c:val>
        </c:ser>
        <c:dLbls>
          <c:showLegendKey val="0"/>
          <c:showVal val="0"/>
          <c:showCatName val="0"/>
          <c:showSerName val="0"/>
          <c:showPercent val="0"/>
          <c:showBubbleSize val="0"/>
        </c:dLbls>
        <c:gapWidth val="150"/>
        <c:axId val="-2132141288"/>
        <c:axId val="-2132138312"/>
      </c:barChart>
      <c:catAx>
        <c:axId val="-2132141288"/>
        <c:scaling>
          <c:orientation val="minMax"/>
        </c:scaling>
        <c:delete val="0"/>
        <c:axPos val="b"/>
        <c:majorTickMark val="out"/>
        <c:minorTickMark val="none"/>
        <c:tickLblPos val="nextTo"/>
        <c:crossAx val="-2132138312"/>
        <c:crosses val="autoZero"/>
        <c:auto val="1"/>
        <c:lblAlgn val="ctr"/>
        <c:lblOffset val="100"/>
        <c:noMultiLvlLbl val="0"/>
      </c:catAx>
      <c:valAx>
        <c:axId val="-2132138312"/>
        <c:scaling>
          <c:orientation val="minMax"/>
        </c:scaling>
        <c:delete val="0"/>
        <c:axPos val="l"/>
        <c:majorGridlines/>
        <c:numFmt formatCode="General" sourceLinked="1"/>
        <c:majorTickMark val="out"/>
        <c:minorTickMark val="none"/>
        <c:tickLblPos val="nextTo"/>
        <c:crossAx val="-2132141288"/>
        <c:crosses val="autoZero"/>
        <c:crossBetween val="between"/>
      </c:valAx>
    </c:plotArea>
    <c:legend>
      <c:legendPos val="r"/>
      <c:layout/>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811114-113D-D345-B8AE-774AF8E5603F}" type="datetimeFigureOut">
              <a:rPr lang="en-US" smtClean="0"/>
              <a:t>8/1/14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D72174-7E54-2F4F-BB63-744853B21A05}" type="slidenum">
              <a:rPr lang="en-US" smtClean="0"/>
              <a:t>‹#›</a:t>
            </a:fld>
            <a:endParaRPr lang="en-US"/>
          </a:p>
        </p:txBody>
      </p:sp>
    </p:spTree>
    <p:extLst>
      <p:ext uri="{BB962C8B-B14F-4D97-AF65-F5344CB8AC3E}">
        <p14:creationId xmlns:p14="http://schemas.microsoft.com/office/powerpoint/2010/main" val="32392999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Microparticle</a:t>
            </a:r>
            <a:r>
              <a:rPr lang="en-US" baseline="0" dirty="0" smtClean="0"/>
              <a:t> and cell counting with digital microfluidic compact disk using standard CD drive</a:t>
            </a:r>
            <a:endParaRPr lang="en-US" dirty="0" smtClean="0"/>
          </a:p>
        </p:txBody>
      </p:sp>
      <p:sp>
        <p:nvSpPr>
          <p:cNvPr id="4" name="Slide Number Placeholder 3"/>
          <p:cNvSpPr>
            <a:spLocks noGrp="1"/>
          </p:cNvSpPr>
          <p:nvPr>
            <p:ph type="sldNum" sz="quarter" idx="10"/>
          </p:nvPr>
        </p:nvSpPr>
        <p:spPr/>
        <p:txBody>
          <a:bodyPr/>
          <a:lstStyle/>
          <a:p>
            <a:fld id="{EBD72174-7E54-2F4F-BB63-744853B21A05}" type="slidenum">
              <a:rPr lang="en-US" smtClean="0"/>
              <a:t>1</a:t>
            </a:fld>
            <a:endParaRPr lang="en-US"/>
          </a:p>
        </p:txBody>
      </p:sp>
    </p:spTree>
    <p:extLst>
      <p:ext uri="{BB962C8B-B14F-4D97-AF65-F5344CB8AC3E}">
        <p14:creationId xmlns:p14="http://schemas.microsoft.com/office/powerpoint/2010/main" val="2137104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792" y="2477426"/>
            <a:ext cx="8605521" cy="2720137"/>
          </a:xfrm>
        </p:spPr>
        <p:txBody>
          <a:bodyPr anchor="b">
            <a:normAutofit/>
          </a:bodyPr>
          <a:lstStyle>
            <a:lvl1pPr algn="l">
              <a:defRPr sz="5600">
                <a:solidFill>
                  <a:srgbClr val="8C5E3C"/>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1437" y="5905500"/>
            <a:ext cx="6664963" cy="810577"/>
          </a:xfrm>
        </p:spPr>
        <p:txBody>
          <a:bodyPr>
            <a:normAutofit/>
          </a:bodyPr>
          <a:lstStyle>
            <a:lvl1pPr marL="0" indent="0" algn="l">
              <a:buNone/>
              <a:defRPr sz="2400">
                <a:solidFill>
                  <a:schemeClr val="bg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10" name="Rectangle 9"/>
          <p:cNvSpPr/>
          <p:nvPr userDrawn="1"/>
        </p:nvSpPr>
        <p:spPr>
          <a:xfrm>
            <a:off x="0" y="0"/>
            <a:ext cx="9144000" cy="172479"/>
          </a:xfrm>
          <a:prstGeom prst="rect">
            <a:avLst/>
          </a:pr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0" y="5136444"/>
            <a:ext cx="7258760" cy="1721556"/>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Tree>
    <p:extLst>
      <p:ext uri="{BB962C8B-B14F-4D97-AF65-F5344CB8AC3E}">
        <p14:creationId xmlns:p14="http://schemas.microsoft.com/office/powerpoint/2010/main" val="3195511154"/>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85799" y="1828802"/>
            <a:ext cx="7772401" cy="435133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575B80-4D1E-4141-B303-8F72F15F4ADF}" type="datetimeFigureOut">
              <a:rPr lang="en-US" smtClean="0"/>
              <a:t>8/1/14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645BE-B802-4949-91F1-0B363FA91E7C}" type="slidenum">
              <a:rPr lang="en-US" smtClean="0"/>
              <a:t>‹#›</a:t>
            </a:fld>
            <a:endParaRPr lang="en-US"/>
          </a:p>
        </p:txBody>
      </p:sp>
    </p:spTree>
    <p:extLst>
      <p:ext uri="{BB962C8B-B14F-4D97-AF65-F5344CB8AC3E}">
        <p14:creationId xmlns:p14="http://schemas.microsoft.com/office/powerpoint/2010/main" val="3836789638"/>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1452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799" y="360364"/>
            <a:ext cx="5743576" cy="581183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575B80-4D1E-4141-B303-8F72F15F4ADF}" type="datetimeFigureOut">
              <a:rPr lang="en-US" smtClean="0"/>
              <a:t>8/1/14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645BE-B802-4949-91F1-0B363FA91E7C}" type="slidenum">
              <a:rPr lang="en-US" smtClean="0"/>
              <a:t>‹#›</a:t>
            </a:fld>
            <a:endParaRPr lang="en-US"/>
          </a:p>
        </p:txBody>
      </p:sp>
    </p:spTree>
    <p:extLst>
      <p:ext uri="{BB962C8B-B14F-4D97-AF65-F5344CB8AC3E}">
        <p14:creationId xmlns:p14="http://schemas.microsoft.com/office/powerpoint/2010/main" val="3438417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6602491"/>
            <a:ext cx="9144000" cy="121602"/>
          </a:xfrm>
          <a:prstGeom prst="rect">
            <a:avLst/>
          </a:pr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Rectangle 7"/>
          <p:cNvSpPr/>
          <p:nvPr userDrawn="1"/>
        </p:nvSpPr>
        <p:spPr>
          <a:xfrm>
            <a:off x="0" y="6724093"/>
            <a:ext cx="9144000" cy="121602"/>
          </a:xfrm>
          <a:prstGeom prst="rect">
            <a:avLst/>
          </a:prstGeom>
          <a:blipFill dpi="0" rotWithShape="1">
            <a:blip r:embed="rId3"/>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9" name="Rectangle 8"/>
          <p:cNvSpPr/>
          <p:nvPr userDrawn="1"/>
        </p:nvSpPr>
        <p:spPr>
          <a:xfrm>
            <a:off x="0" y="120453"/>
            <a:ext cx="9144000" cy="121602"/>
          </a:xfrm>
          <a:prstGeom prst="rect">
            <a:avLst/>
          </a:pr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0" name="Rectangle 9"/>
          <p:cNvSpPr/>
          <p:nvPr userDrawn="1"/>
        </p:nvSpPr>
        <p:spPr>
          <a:xfrm>
            <a:off x="0" y="0"/>
            <a:ext cx="9144000" cy="121602"/>
          </a:xfrm>
          <a:prstGeom prst="rect">
            <a:avLst/>
          </a:prstGeom>
          <a:blipFill dpi="0" rotWithShape="1">
            <a:blip r:embed="rId3"/>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575B80-4D1E-4141-B303-8F72F15F4ADF}" type="datetimeFigureOut">
              <a:rPr lang="en-US" smtClean="0"/>
              <a:t>8/1/14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645BE-B802-4949-91F1-0B363FA91E7C}" type="slidenum">
              <a:rPr lang="en-US" smtClean="0"/>
              <a:t>‹#›</a:t>
            </a:fld>
            <a:endParaRPr lang="en-US"/>
          </a:p>
        </p:txBody>
      </p:sp>
    </p:spTree>
    <p:extLst>
      <p:ext uri="{BB962C8B-B14F-4D97-AF65-F5344CB8AC3E}">
        <p14:creationId xmlns:p14="http://schemas.microsoft.com/office/powerpoint/2010/main" val="2496640413"/>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712423"/>
            <a:ext cx="7772400" cy="2851208"/>
          </a:xfrm>
        </p:spPr>
        <p:txBody>
          <a:bodyPr anchor="b">
            <a:normAutofit/>
          </a:bodyPr>
          <a:lstStyle>
            <a:lvl1pPr>
              <a:defRPr sz="6000" b="0"/>
            </a:lvl1pPr>
          </a:lstStyle>
          <a:p>
            <a:r>
              <a:rPr lang="en-US" smtClean="0"/>
              <a:t>Click to edit Master title style</a:t>
            </a:r>
            <a:endParaRPr lang="en-US" dirty="0"/>
          </a:p>
        </p:txBody>
      </p:sp>
      <p:sp>
        <p:nvSpPr>
          <p:cNvPr id="3" name="Text Placeholder 2"/>
          <p:cNvSpPr>
            <a:spLocks noGrp="1"/>
          </p:cNvSpPr>
          <p:nvPr>
            <p:ph type="body" idx="1"/>
          </p:nvPr>
        </p:nvSpPr>
        <p:spPr>
          <a:xfrm>
            <a:off x="685800" y="4552634"/>
            <a:ext cx="77724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575B80-4D1E-4141-B303-8F72F15F4ADF}" type="datetimeFigureOut">
              <a:rPr lang="en-US" smtClean="0"/>
              <a:t>8/1/14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645BE-B802-4949-91F1-0B363FA91E7C}" type="slidenum">
              <a:rPr lang="en-US" smtClean="0"/>
              <a:t>‹#›</a:t>
            </a:fld>
            <a:endParaRPr lang="en-US"/>
          </a:p>
        </p:txBody>
      </p:sp>
      <p:sp>
        <p:nvSpPr>
          <p:cNvPr id="7" name="Rectangle 6"/>
          <p:cNvSpPr/>
          <p:nvPr userDrawn="1"/>
        </p:nvSpPr>
        <p:spPr>
          <a:xfrm>
            <a:off x="0" y="6602491"/>
            <a:ext cx="9144000" cy="121602"/>
          </a:xfrm>
          <a:prstGeom prst="rect">
            <a:avLst/>
          </a:pr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Rectangle 7"/>
          <p:cNvSpPr/>
          <p:nvPr userDrawn="1"/>
        </p:nvSpPr>
        <p:spPr>
          <a:xfrm>
            <a:off x="0" y="6724093"/>
            <a:ext cx="9144000" cy="121602"/>
          </a:xfrm>
          <a:prstGeom prst="rect">
            <a:avLst/>
          </a:prstGeom>
          <a:blipFill dpi="0" rotWithShape="1">
            <a:blip r:embed="rId3"/>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9" name="Rectangle 8"/>
          <p:cNvSpPr/>
          <p:nvPr userDrawn="1"/>
        </p:nvSpPr>
        <p:spPr>
          <a:xfrm>
            <a:off x="0" y="120453"/>
            <a:ext cx="9144000" cy="121602"/>
          </a:xfrm>
          <a:prstGeom prst="rect">
            <a:avLst/>
          </a:pr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0" name="Rectangle 9"/>
          <p:cNvSpPr/>
          <p:nvPr userDrawn="1"/>
        </p:nvSpPr>
        <p:spPr>
          <a:xfrm>
            <a:off x="0" y="0"/>
            <a:ext cx="9144000" cy="121602"/>
          </a:xfrm>
          <a:prstGeom prst="rect">
            <a:avLst/>
          </a:prstGeom>
          <a:blipFill dpi="0" rotWithShape="1">
            <a:blip r:embed="rId3"/>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Tree>
    <p:extLst>
      <p:ext uri="{BB962C8B-B14F-4D97-AF65-F5344CB8AC3E}">
        <p14:creationId xmlns:p14="http://schemas.microsoft.com/office/powerpoint/2010/main" val="2287721447"/>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799" y="1828801"/>
            <a:ext cx="3834246"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8801"/>
            <a:ext cx="382905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1575B80-4D1E-4141-B303-8F72F15F4ADF}" type="datetimeFigureOut">
              <a:rPr lang="en-US" smtClean="0"/>
              <a:t>8/1/14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3645BE-B802-4949-91F1-0B363FA91E7C}" type="slidenum">
              <a:rPr lang="en-US" smtClean="0"/>
              <a:t>‹#›</a:t>
            </a:fld>
            <a:endParaRPr lang="en-US"/>
          </a:p>
        </p:txBody>
      </p:sp>
      <p:sp>
        <p:nvSpPr>
          <p:cNvPr id="8" name="Rectangle 7"/>
          <p:cNvSpPr/>
          <p:nvPr userDrawn="1"/>
        </p:nvSpPr>
        <p:spPr>
          <a:xfrm>
            <a:off x="0" y="6602491"/>
            <a:ext cx="9144000" cy="121602"/>
          </a:xfrm>
          <a:prstGeom prst="rect">
            <a:avLst/>
          </a:pr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9" name="Rectangle 8"/>
          <p:cNvSpPr/>
          <p:nvPr userDrawn="1"/>
        </p:nvSpPr>
        <p:spPr>
          <a:xfrm>
            <a:off x="0" y="6724093"/>
            <a:ext cx="9144000" cy="121602"/>
          </a:xfrm>
          <a:prstGeom prst="rect">
            <a:avLst/>
          </a:prstGeom>
          <a:blipFill dpi="0" rotWithShape="1">
            <a:blip r:embed="rId3"/>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0" name="Rectangle 9"/>
          <p:cNvSpPr/>
          <p:nvPr userDrawn="1"/>
        </p:nvSpPr>
        <p:spPr>
          <a:xfrm>
            <a:off x="0" y="120453"/>
            <a:ext cx="9144000" cy="121602"/>
          </a:xfrm>
          <a:prstGeom prst="rect">
            <a:avLst/>
          </a:pr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Rectangle 10"/>
          <p:cNvSpPr/>
          <p:nvPr userDrawn="1"/>
        </p:nvSpPr>
        <p:spPr>
          <a:xfrm>
            <a:off x="0" y="0"/>
            <a:ext cx="9144000" cy="121602"/>
          </a:xfrm>
          <a:prstGeom prst="rect">
            <a:avLst/>
          </a:prstGeom>
          <a:blipFill dpi="0" rotWithShape="1">
            <a:blip r:embed="rId3"/>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Tree>
    <p:extLst>
      <p:ext uri="{BB962C8B-B14F-4D97-AF65-F5344CB8AC3E}">
        <p14:creationId xmlns:p14="http://schemas.microsoft.com/office/powerpoint/2010/main" val="1096377931"/>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799" y="1681851"/>
            <a:ext cx="3815196"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799" y="2507551"/>
            <a:ext cx="3815196"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681851"/>
            <a:ext cx="3829050"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1" y="2507551"/>
            <a:ext cx="382905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575B80-4D1E-4141-B303-8F72F15F4ADF}" type="datetimeFigureOut">
              <a:rPr lang="en-US" smtClean="0"/>
              <a:t>8/1/14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3645BE-B802-4949-91F1-0B363FA91E7C}"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
        <p:nvSpPr>
          <p:cNvPr id="11" name="Rectangle 10"/>
          <p:cNvSpPr/>
          <p:nvPr userDrawn="1"/>
        </p:nvSpPr>
        <p:spPr>
          <a:xfrm>
            <a:off x="0" y="6602491"/>
            <a:ext cx="9144000" cy="121602"/>
          </a:xfrm>
          <a:prstGeom prst="rect">
            <a:avLst/>
          </a:pr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2" name="Rectangle 11"/>
          <p:cNvSpPr/>
          <p:nvPr userDrawn="1"/>
        </p:nvSpPr>
        <p:spPr>
          <a:xfrm>
            <a:off x="0" y="6724093"/>
            <a:ext cx="9144000" cy="121602"/>
          </a:xfrm>
          <a:prstGeom prst="rect">
            <a:avLst/>
          </a:prstGeom>
          <a:blipFill dpi="0" rotWithShape="1">
            <a:blip r:embed="rId3"/>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3" name="Rectangle 12"/>
          <p:cNvSpPr/>
          <p:nvPr userDrawn="1"/>
        </p:nvSpPr>
        <p:spPr>
          <a:xfrm>
            <a:off x="0" y="120453"/>
            <a:ext cx="9144000" cy="121602"/>
          </a:xfrm>
          <a:prstGeom prst="rect">
            <a:avLst/>
          </a:pr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4" name="Rectangle 13"/>
          <p:cNvSpPr/>
          <p:nvPr userDrawn="1"/>
        </p:nvSpPr>
        <p:spPr>
          <a:xfrm>
            <a:off x="0" y="0"/>
            <a:ext cx="9144000" cy="121602"/>
          </a:xfrm>
          <a:prstGeom prst="rect">
            <a:avLst/>
          </a:prstGeom>
          <a:blipFill dpi="0" rotWithShape="1">
            <a:blip r:embed="rId3"/>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Tree>
    <p:extLst>
      <p:ext uri="{BB962C8B-B14F-4D97-AF65-F5344CB8AC3E}">
        <p14:creationId xmlns:p14="http://schemas.microsoft.com/office/powerpoint/2010/main" val="3763846819"/>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1575B80-4D1E-4141-B303-8F72F15F4ADF}" type="datetimeFigureOut">
              <a:rPr lang="en-US" smtClean="0"/>
              <a:t>8/1/14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3645BE-B802-4949-91F1-0B363FA91E7C}" type="slidenum">
              <a:rPr lang="en-US" smtClean="0"/>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
        <p:nvSpPr>
          <p:cNvPr id="7" name="Rectangle 6"/>
          <p:cNvSpPr/>
          <p:nvPr userDrawn="1"/>
        </p:nvSpPr>
        <p:spPr>
          <a:xfrm>
            <a:off x="0" y="6602491"/>
            <a:ext cx="9144000" cy="121602"/>
          </a:xfrm>
          <a:prstGeom prst="rect">
            <a:avLst/>
          </a:pr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Rectangle 7"/>
          <p:cNvSpPr/>
          <p:nvPr userDrawn="1"/>
        </p:nvSpPr>
        <p:spPr>
          <a:xfrm>
            <a:off x="0" y="6724093"/>
            <a:ext cx="9144000" cy="121602"/>
          </a:xfrm>
          <a:prstGeom prst="rect">
            <a:avLst/>
          </a:prstGeom>
          <a:blipFill dpi="0" rotWithShape="1">
            <a:blip r:embed="rId3"/>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9" name="Rectangle 8"/>
          <p:cNvSpPr/>
          <p:nvPr userDrawn="1"/>
        </p:nvSpPr>
        <p:spPr>
          <a:xfrm>
            <a:off x="0" y="120453"/>
            <a:ext cx="9144000" cy="121602"/>
          </a:xfrm>
          <a:prstGeom prst="rect">
            <a:avLst/>
          </a:pr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0" name="Rectangle 9"/>
          <p:cNvSpPr/>
          <p:nvPr userDrawn="1"/>
        </p:nvSpPr>
        <p:spPr>
          <a:xfrm>
            <a:off x="0" y="0"/>
            <a:ext cx="9144000" cy="121602"/>
          </a:xfrm>
          <a:prstGeom prst="rect">
            <a:avLst/>
          </a:prstGeom>
          <a:blipFill dpi="0" rotWithShape="1">
            <a:blip r:embed="rId3"/>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Tree>
    <p:extLst>
      <p:ext uri="{BB962C8B-B14F-4D97-AF65-F5344CB8AC3E}">
        <p14:creationId xmlns:p14="http://schemas.microsoft.com/office/powerpoint/2010/main" val="1593891303"/>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575B80-4D1E-4141-B303-8F72F15F4ADF}" type="datetimeFigureOut">
              <a:rPr lang="en-US" smtClean="0"/>
              <a:t>8/1/14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3645BE-B802-4949-91F1-0B363FA91E7C}" type="slidenum">
              <a:rPr lang="en-US" smtClean="0"/>
              <a:t>‹#›</a:t>
            </a:fld>
            <a:endParaRPr lang="en-US"/>
          </a:p>
        </p:txBody>
      </p:sp>
    </p:spTree>
    <p:extLst>
      <p:ext uri="{BB962C8B-B14F-4D97-AF65-F5344CB8AC3E}">
        <p14:creationId xmlns:p14="http://schemas.microsoft.com/office/powerpoint/2010/main" val="1638274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3886200" y="990600"/>
            <a:ext cx="462915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575B80-4D1E-4141-B303-8F72F15F4ADF}" type="datetimeFigureOut">
              <a:rPr lang="en-US" smtClean="0"/>
              <a:t>8/1/14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3645BE-B802-4949-91F1-0B363FA91E7C}" type="slidenum">
              <a:rPr lang="en-US" smtClean="0"/>
              <a:t>‹#›</a:t>
            </a:fld>
            <a:endParaRPr lang="en-US"/>
          </a:p>
        </p:txBody>
      </p:sp>
      <p:sp>
        <p:nvSpPr>
          <p:cNvPr id="8" name="Rectangle 7"/>
          <p:cNvSpPr/>
          <p:nvPr userDrawn="1"/>
        </p:nvSpPr>
        <p:spPr>
          <a:xfrm>
            <a:off x="0" y="6602491"/>
            <a:ext cx="9144000" cy="121602"/>
          </a:xfrm>
          <a:prstGeom prst="rect">
            <a:avLst/>
          </a:pr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9" name="Rectangle 8"/>
          <p:cNvSpPr/>
          <p:nvPr userDrawn="1"/>
        </p:nvSpPr>
        <p:spPr>
          <a:xfrm>
            <a:off x="0" y="6724093"/>
            <a:ext cx="9144000" cy="121602"/>
          </a:xfrm>
          <a:prstGeom prst="rect">
            <a:avLst/>
          </a:prstGeom>
          <a:blipFill dpi="0" rotWithShape="1">
            <a:blip r:embed="rId3"/>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0" name="Rectangle 9"/>
          <p:cNvSpPr/>
          <p:nvPr userDrawn="1"/>
        </p:nvSpPr>
        <p:spPr>
          <a:xfrm>
            <a:off x="0" y="120453"/>
            <a:ext cx="9144000" cy="121602"/>
          </a:xfrm>
          <a:prstGeom prst="rect">
            <a:avLst/>
          </a:pr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Rectangle 10"/>
          <p:cNvSpPr/>
          <p:nvPr userDrawn="1"/>
        </p:nvSpPr>
        <p:spPr>
          <a:xfrm>
            <a:off x="0" y="0"/>
            <a:ext cx="9144000" cy="121602"/>
          </a:xfrm>
          <a:prstGeom prst="rect">
            <a:avLst/>
          </a:prstGeom>
          <a:blipFill dpi="0" rotWithShape="1">
            <a:blip r:embed="rId3"/>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Tree>
    <p:extLst>
      <p:ext uri="{BB962C8B-B14F-4D97-AF65-F5344CB8AC3E}">
        <p14:creationId xmlns:p14="http://schemas.microsoft.com/office/powerpoint/2010/main" val="2769893957"/>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575B80-4D1E-4141-B303-8F72F15F4ADF}" type="datetimeFigureOut">
              <a:rPr lang="en-US" smtClean="0"/>
              <a:t>8/1/14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3645BE-B802-4949-91F1-0B363FA91E7C}" type="slidenum">
              <a:rPr lang="en-US" smtClean="0"/>
              <a:t>‹#›</a:t>
            </a:fld>
            <a:endParaRPr lang="en-US"/>
          </a:p>
        </p:txBody>
      </p:sp>
      <p:sp>
        <p:nvSpPr>
          <p:cNvPr id="8" name="Rectangle 7"/>
          <p:cNvSpPr/>
          <p:nvPr userDrawn="1"/>
        </p:nvSpPr>
        <p:spPr>
          <a:xfrm>
            <a:off x="0" y="6602491"/>
            <a:ext cx="9144000" cy="121602"/>
          </a:xfrm>
          <a:prstGeom prst="rect">
            <a:avLst/>
          </a:pr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9" name="Rectangle 8"/>
          <p:cNvSpPr/>
          <p:nvPr userDrawn="1"/>
        </p:nvSpPr>
        <p:spPr>
          <a:xfrm>
            <a:off x="0" y="6724093"/>
            <a:ext cx="9144000" cy="121602"/>
          </a:xfrm>
          <a:prstGeom prst="rect">
            <a:avLst/>
          </a:prstGeom>
          <a:blipFill dpi="0" rotWithShape="1">
            <a:blip r:embed="rId3"/>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0" name="Rectangle 9"/>
          <p:cNvSpPr/>
          <p:nvPr userDrawn="1"/>
        </p:nvSpPr>
        <p:spPr>
          <a:xfrm>
            <a:off x="0" y="120453"/>
            <a:ext cx="9144000" cy="121602"/>
          </a:xfrm>
          <a:prstGeom prst="rect">
            <a:avLst/>
          </a:pr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Rectangle 10"/>
          <p:cNvSpPr/>
          <p:nvPr userDrawn="1"/>
        </p:nvSpPr>
        <p:spPr>
          <a:xfrm>
            <a:off x="0" y="0"/>
            <a:ext cx="9144000" cy="121602"/>
          </a:xfrm>
          <a:prstGeom prst="rect">
            <a:avLst/>
          </a:prstGeom>
          <a:blipFill dpi="0" rotWithShape="1">
            <a:blip r:embed="rId3"/>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Tree>
    <p:extLst>
      <p:ext uri="{BB962C8B-B14F-4D97-AF65-F5344CB8AC3E}">
        <p14:creationId xmlns:p14="http://schemas.microsoft.com/office/powerpoint/2010/main" val="1516874364"/>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799" y="365760"/>
            <a:ext cx="7772401"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799" y="1828801"/>
            <a:ext cx="7772401"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5799" y="6356351"/>
            <a:ext cx="20574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B1575B80-4D1E-4141-B303-8F72F15F4ADF}" type="datetimeFigureOut">
              <a:rPr lang="en-US" smtClean="0"/>
              <a:t>8/1/14</a:t>
            </a:fld>
            <a:endParaRPr lang="en-US"/>
          </a:p>
        </p:txBody>
      </p:sp>
      <p:sp>
        <p:nvSpPr>
          <p:cNvPr id="5" name="Footer Placeholder 4"/>
          <p:cNvSpPr>
            <a:spLocks noGrp="1"/>
          </p:cNvSpPr>
          <p:nvPr>
            <p:ph type="ftr" sz="quarter" idx="3"/>
          </p:nvPr>
        </p:nvSpPr>
        <p:spPr>
          <a:xfrm>
            <a:off x="3031547" y="6356351"/>
            <a:ext cx="30861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6400800" y="6356351"/>
            <a:ext cx="20574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6E3645BE-B802-4949-91F1-0B363FA91E7C}" type="slidenum">
              <a:rPr lang="en-US" smtClean="0"/>
              <a:t>‹#›</a:t>
            </a:fld>
            <a:endParaRPr lang="en-US"/>
          </a:p>
        </p:txBody>
      </p:sp>
    </p:spTree>
    <p:extLst>
      <p:ext uri="{BB962C8B-B14F-4D97-AF65-F5344CB8AC3E}">
        <p14:creationId xmlns:p14="http://schemas.microsoft.com/office/powerpoint/2010/main" val="29065018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777" y="1651003"/>
            <a:ext cx="8903657" cy="2384776"/>
          </a:xfrm>
        </p:spPr>
        <p:txBody>
          <a:bodyPr>
            <a:noAutofit/>
          </a:bodyPr>
          <a:lstStyle/>
          <a:p>
            <a:pPr algn="ctr">
              <a:lnSpc>
                <a:spcPct val="120000"/>
              </a:lnSpc>
              <a:spcBef>
                <a:spcPts val="400"/>
              </a:spcBef>
            </a:pPr>
            <a:r>
              <a:rPr lang="en-US" sz="3500" b="1" dirty="0" smtClean="0">
                <a:solidFill>
                  <a:schemeClr val="accent2"/>
                </a:solidFill>
              </a:rPr>
              <a:t>MTS/LDH Assay results and attachment experiment attempts</a:t>
            </a:r>
            <a:br>
              <a:rPr lang="en-US" sz="3500" b="1" dirty="0" smtClean="0">
                <a:solidFill>
                  <a:schemeClr val="accent2"/>
                </a:solidFill>
              </a:rPr>
            </a:br>
            <a:r>
              <a:rPr lang="en-US" sz="3500" b="1" dirty="0" smtClean="0">
                <a:solidFill>
                  <a:schemeClr val="accent2"/>
                </a:solidFill>
              </a:rPr>
              <a:t/>
            </a:r>
            <a:br>
              <a:rPr lang="en-US" sz="3500" b="1" dirty="0" smtClean="0">
                <a:solidFill>
                  <a:schemeClr val="accent2"/>
                </a:solidFill>
              </a:rPr>
            </a:br>
            <a:endParaRPr lang="en-US" sz="2000" b="1" dirty="0">
              <a:solidFill>
                <a:schemeClr val="accent2"/>
              </a:solidFill>
            </a:endParaRPr>
          </a:p>
        </p:txBody>
      </p:sp>
      <p:sp>
        <p:nvSpPr>
          <p:cNvPr id="3" name="Subtitle 2"/>
          <p:cNvSpPr>
            <a:spLocks noGrp="1"/>
          </p:cNvSpPr>
          <p:nvPr>
            <p:ph type="subTitle" idx="1"/>
          </p:nvPr>
        </p:nvSpPr>
        <p:spPr>
          <a:xfrm>
            <a:off x="0" y="5192885"/>
            <a:ext cx="7337778" cy="1566338"/>
          </a:xfrm>
        </p:spPr>
        <p:txBody>
          <a:bodyPr>
            <a:normAutofit/>
          </a:bodyPr>
          <a:lstStyle/>
          <a:p>
            <a:pPr>
              <a:lnSpc>
                <a:spcPct val="100000"/>
              </a:lnSpc>
              <a:spcBef>
                <a:spcPts val="0"/>
              </a:spcBef>
            </a:pPr>
            <a:r>
              <a:rPr lang="en-US" sz="2000" b="1" dirty="0" smtClean="0">
                <a:solidFill>
                  <a:schemeClr val="accent2"/>
                </a:solidFill>
              </a:rPr>
              <a:t>(Numerical </a:t>
            </a:r>
            <a:r>
              <a:rPr lang="en-US" sz="2000" b="1" dirty="0">
                <a:solidFill>
                  <a:schemeClr val="accent2"/>
                </a:solidFill>
              </a:rPr>
              <a:t>values of assay results are attached in the spreadsheet)</a:t>
            </a:r>
            <a:endParaRPr lang="en-US" sz="2000" i="1" dirty="0" smtClean="0"/>
          </a:p>
        </p:txBody>
      </p:sp>
      <p:sp>
        <p:nvSpPr>
          <p:cNvPr id="7" name="TextBox 6"/>
          <p:cNvSpPr txBox="1"/>
          <p:nvPr/>
        </p:nvSpPr>
        <p:spPr>
          <a:xfrm>
            <a:off x="-832556" y="6350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24154770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888" y="577428"/>
            <a:ext cx="8424333" cy="2287128"/>
          </a:xfrm>
        </p:spPr>
        <p:txBody>
          <a:bodyPr>
            <a:noAutofit/>
          </a:bodyPr>
          <a:lstStyle/>
          <a:p>
            <a:r>
              <a:rPr lang="en-US" sz="2200" dirty="0" smtClean="0"/>
              <a:t>Fibroblast 3T3 cells were cultured and plated in </a:t>
            </a:r>
            <a:br>
              <a:rPr lang="en-US" sz="2200" dirty="0" smtClean="0"/>
            </a:br>
            <a:r>
              <a:rPr lang="en-US" sz="2200" dirty="0" smtClean="0"/>
              <a:t>six 96-well plates. 3 </a:t>
            </a:r>
            <a:r>
              <a:rPr lang="en-US" sz="2200" dirty="0"/>
              <a:t>plates were </a:t>
            </a:r>
            <a:r>
              <a:rPr lang="en-US" sz="2200" dirty="0" smtClean="0"/>
              <a:t>for </a:t>
            </a:r>
            <a:r>
              <a:rPr lang="en-US" sz="2200" dirty="0"/>
              <a:t>MTS, and </a:t>
            </a:r>
            <a:r>
              <a:rPr lang="en-US" sz="2200" dirty="0" smtClean="0"/>
              <a:t>3 - </a:t>
            </a:r>
            <a:r>
              <a:rPr lang="en-US" sz="2200" dirty="0"/>
              <a:t>for LDH assays. </a:t>
            </a:r>
            <a:r>
              <a:rPr lang="en-US" sz="2200" dirty="0" smtClean="0"/>
              <a:t>These 6 plates were incubated in 37C overnight to ensure the cells are attached and have settled down. </a:t>
            </a:r>
            <a:br>
              <a:rPr lang="en-US" sz="2200" dirty="0" smtClean="0"/>
            </a:br>
            <a:r>
              <a:rPr lang="en-US" sz="2200" dirty="0" smtClean="0"/>
              <a:t>Samples 1,2,3,4 were incubated in media for 24 hours in a shaker based on the proportion of 0.1g dry weight of sample per 1 ml of media. </a:t>
            </a:r>
            <a:br>
              <a:rPr lang="en-US" sz="2200" dirty="0" smtClean="0"/>
            </a:br>
            <a:r>
              <a:rPr lang="en-US" sz="2200" dirty="0" smtClean="0"/>
              <a:t>Next, the assays were conducted according to the protocol attached. </a:t>
            </a:r>
            <a:endParaRPr lang="en-US" sz="2200" dirty="0"/>
          </a:p>
        </p:txBody>
      </p:sp>
      <p:pic>
        <p:nvPicPr>
          <p:cNvPr id="5" name="Picture 4" descr="IMG_959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9667" y="2871611"/>
            <a:ext cx="4233334" cy="2984501"/>
          </a:xfrm>
          <a:prstGeom prst="rect">
            <a:avLst/>
          </a:prstGeom>
        </p:spPr>
      </p:pic>
      <p:sp>
        <p:nvSpPr>
          <p:cNvPr id="6" name="TextBox 5"/>
          <p:cNvSpPr txBox="1"/>
          <p:nvPr/>
        </p:nvSpPr>
        <p:spPr>
          <a:xfrm>
            <a:off x="1735667" y="5813777"/>
            <a:ext cx="4868334" cy="646331"/>
          </a:xfrm>
          <a:prstGeom prst="rect">
            <a:avLst/>
          </a:prstGeom>
          <a:noFill/>
        </p:spPr>
        <p:txBody>
          <a:bodyPr wrap="square" rtlCol="0">
            <a:spAutoFit/>
          </a:bodyPr>
          <a:lstStyle/>
          <a:p>
            <a:r>
              <a:rPr lang="en-US" dirty="0" smtClean="0"/>
              <a:t>Sample plate. One of the 3 LDH assay plates, after </a:t>
            </a:r>
            <a:r>
              <a:rPr lang="en-US" dirty="0" err="1" smtClean="0"/>
              <a:t>lysis</a:t>
            </a:r>
            <a:r>
              <a:rPr lang="en-US" dirty="0" smtClean="0"/>
              <a:t> and after reading the absorbance off of it. </a:t>
            </a:r>
            <a:endParaRPr lang="en-US" dirty="0"/>
          </a:p>
        </p:txBody>
      </p:sp>
    </p:spTree>
    <p:extLst>
      <p:ext uri="{BB962C8B-B14F-4D97-AF65-F5344CB8AC3E}">
        <p14:creationId xmlns:p14="http://schemas.microsoft.com/office/powerpoint/2010/main" val="389013913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133" y="295205"/>
            <a:ext cx="7772401" cy="1325562"/>
          </a:xfrm>
        </p:spPr>
        <p:txBody>
          <a:bodyPr/>
          <a:lstStyle/>
          <a:p>
            <a:r>
              <a:rPr lang="en-US" dirty="0" smtClean="0"/>
              <a:t>MTS Results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769443665"/>
              </p:ext>
            </p:extLst>
          </p:nvPr>
        </p:nvGraphicFramePr>
        <p:xfrm>
          <a:off x="458612" y="1646501"/>
          <a:ext cx="1770944" cy="1133388"/>
        </p:xfrm>
        <a:graphic>
          <a:graphicData uri="http://schemas.openxmlformats.org/drawingml/2006/table">
            <a:tbl>
              <a:tblPr/>
              <a:tblGrid>
                <a:gridCol w="885472"/>
                <a:gridCol w="885472"/>
              </a:tblGrid>
              <a:tr h="188898">
                <a:tc>
                  <a:txBody>
                    <a:bodyPr/>
                    <a:lstStyle/>
                    <a:p>
                      <a:pPr algn="l" fontAlgn="b"/>
                      <a:r>
                        <a:rPr lang="en-US" sz="1000" b="0" i="0" u="none" strike="noStrike">
                          <a:effectLst/>
                          <a:latin typeface="Arial"/>
                        </a:rPr>
                        <a:t>Viability</a:t>
                      </a:r>
                    </a:p>
                  </a:txBody>
                  <a:tcPr marL="12700" marR="12700" marT="12700" marB="0" anchor="b">
                    <a:lnL>
                      <a:noFill/>
                    </a:lnL>
                    <a:lnR>
                      <a:noFill/>
                    </a:lnR>
                    <a:lnT>
                      <a:noFill/>
                    </a:lnT>
                    <a:lnB>
                      <a:noFill/>
                    </a:lnB>
                  </a:tcPr>
                </a:tc>
                <a:tc>
                  <a:txBody>
                    <a:bodyPr/>
                    <a:lstStyle/>
                    <a:p>
                      <a:pPr algn="l" fontAlgn="b"/>
                      <a:r>
                        <a:rPr lang="en-US" sz="1000" b="0" i="0" u="none" strike="noStrike">
                          <a:effectLst/>
                          <a:latin typeface="Arial"/>
                        </a:rPr>
                        <a:t>100% extract</a:t>
                      </a:r>
                    </a:p>
                  </a:txBody>
                  <a:tcPr marL="12700" marR="12700" marT="12700" marB="0" anchor="b">
                    <a:lnL>
                      <a:noFill/>
                    </a:lnL>
                    <a:lnR>
                      <a:noFill/>
                    </a:lnR>
                    <a:lnT>
                      <a:noFill/>
                    </a:lnT>
                    <a:lnB>
                      <a:noFill/>
                    </a:lnB>
                  </a:tcPr>
                </a:tc>
              </a:tr>
              <a:tr h="188898">
                <a:tc>
                  <a:txBody>
                    <a:bodyPr/>
                    <a:lstStyle/>
                    <a:p>
                      <a:pPr algn="l" fontAlgn="b"/>
                      <a:r>
                        <a:rPr lang="en-US" sz="1000" b="0" i="0" u="none" strike="noStrike">
                          <a:effectLst/>
                          <a:latin typeface="Arial"/>
                        </a:rPr>
                        <a:t>S1</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141.789941</a:t>
                      </a:r>
                    </a:p>
                  </a:txBody>
                  <a:tcPr marL="12700" marR="12700" marT="12700" marB="0" anchor="b">
                    <a:lnL>
                      <a:noFill/>
                    </a:lnL>
                    <a:lnR>
                      <a:noFill/>
                    </a:lnR>
                    <a:lnT>
                      <a:noFill/>
                    </a:lnT>
                    <a:lnB>
                      <a:noFill/>
                    </a:lnB>
                  </a:tcPr>
                </a:tc>
              </a:tr>
              <a:tr h="188898">
                <a:tc>
                  <a:txBody>
                    <a:bodyPr/>
                    <a:lstStyle/>
                    <a:p>
                      <a:pPr algn="l" fontAlgn="b"/>
                      <a:r>
                        <a:rPr lang="en-US" sz="1000" b="0" i="0" u="none" strike="noStrike">
                          <a:effectLst/>
                          <a:latin typeface="Arial"/>
                        </a:rPr>
                        <a:t>S2</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143.1236674</a:t>
                      </a:r>
                    </a:p>
                  </a:txBody>
                  <a:tcPr marL="12700" marR="12700" marT="12700" marB="0" anchor="b">
                    <a:lnL>
                      <a:noFill/>
                    </a:lnL>
                    <a:lnR>
                      <a:noFill/>
                    </a:lnR>
                    <a:lnT>
                      <a:noFill/>
                    </a:lnT>
                    <a:lnB>
                      <a:noFill/>
                    </a:lnB>
                  </a:tcPr>
                </a:tc>
              </a:tr>
              <a:tr h="188898">
                <a:tc>
                  <a:txBody>
                    <a:bodyPr/>
                    <a:lstStyle/>
                    <a:p>
                      <a:pPr algn="l" fontAlgn="b"/>
                      <a:r>
                        <a:rPr lang="en-US" sz="1000" b="0" i="0" u="none" strike="noStrike">
                          <a:effectLst/>
                          <a:latin typeface="Arial"/>
                        </a:rPr>
                        <a:t>S3</a:t>
                      </a:r>
                    </a:p>
                  </a:txBody>
                  <a:tcPr marL="12700" marR="12700" marT="12700" marB="0" anchor="b">
                    <a:lnL>
                      <a:noFill/>
                    </a:lnL>
                    <a:lnR>
                      <a:noFill/>
                    </a:lnR>
                    <a:lnT>
                      <a:noFill/>
                    </a:lnT>
                    <a:lnB>
                      <a:noFill/>
                    </a:lnB>
                  </a:tcPr>
                </a:tc>
                <a:tc>
                  <a:txBody>
                    <a:bodyPr/>
                    <a:lstStyle/>
                    <a:p>
                      <a:pPr algn="r" fontAlgn="b"/>
                      <a:r>
                        <a:rPr lang="en-US" sz="1000" b="0" i="0" u="none" strike="noStrike" dirty="0">
                          <a:effectLst/>
                          <a:latin typeface="Arial"/>
                        </a:rPr>
                        <a:t>66.72267983</a:t>
                      </a:r>
                    </a:p>
                  </a:txBody>
                  <a:tcPr marL="12700" marR="12700" marT="12700" marB="0" anchor="b">
                    <a:lnL>
                      <a:noFill/>
                    </a:lnL>
                    <a:lnR>
                      <a:noFill/>
                    </a:lnR>
                    <a:lnT>
                      <a:noFill/>
                    </a:lnT>
                    <a:lnB>
                      <a:noFill/>
                    </a:lnB>
                  </a:tcPr>
                </a:tc>
              </a:tr>
              <a:tr h="188898">
                <a:tc>
                  <a:txBody>
                    <a:bodyPr/>
                    <a:lstStyle/>
                    <a:p>
                      <a:pPr algn="l" fontAlgn="b"/>
                      <a:r>
                        <a:rPr lang="en-US" sz="1000" b="0" i="0" u="none" strike="noStrike" dirty="0">
                          <a:effectLst/>
                          <a:latin typeface="Arial"/>
                        </a:rPr>
                        <a:t>S4</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71.47252378</a:t>
                      </a:r>
                    </a:p>
                  </a:txBody>
                  <a:tcPr marL="12700" marR="12700" marT="12700" marB="0" anchor="b">
                    <a:lnL>
                      <a:noFill/>
                    </a:lnL>
                    <a:lnR>
                      <a:noFill/>
                    </a:lnR>
                    <a:lnT>
                      <a:noFill/>
                    </a:lnT>
                    <a:lnB>
                      <a:noFill/>
                    </a:lnB>
                  </a:tcPr>
                </a:tc>
              </a:tr>
              <a:tr h="188898">
                <a:tc>
                  <a:txBody>
                    <a:bodyPr/>
                    <a:lstStyle/>
                    <a:p>
                      <a:pPr algn="l" fontAlgn="b"/>
                      <a:r>
                        <a:rPr lang="en-US" sz="1000" b="0" i="0" u="none" strike="noStrike">
                          <a:effectLst/>
                          <a:latin typeface="Arial"/>
                        </a:rPr>
                        <a:t>Tripton X</a:t>
                      </a:r>
                    </a:p>
                  </a:txBody>
                  <a:tcPr marL="12700" marR="12700" marT="12700" marB="0" anchor="b">
                    <a:lnL>
                      <a:noFill/>
                    </a:lnL>
                    <a:lnR>
                      <a:noFill/>
                    </a:lnR>
                    <a:lnT>
                      <a:noFill/>
                    </a:lnT>
                    <a:lnB>
                      <a:noFill/>
                    </a:lnB>
                  </a:tcPr>
                </a:tc>
                <a:tc>
                  <a:txBody>
                    <a:bodyPr/>
                    <a:lstStyle/>
                    <a:p>
                      <a:pPr algn="r" fontAlgn="b"/>
                      <a:r>
                        <a:rPr lang="en-US" sz="1000" b="0" i="0" u="none" strike="noStrike" dirty="0">
                          <a:effectLst/>
                          <a:latin typeface="Arial"/>
                        </a:rPr>
                        <a:t>36.86520857</a:t>
                      </a:r>
                    </a:p>
                  </a:txBody>
                  <a:tcPr marL="12700" marR="12700" marT="12700" marB="0" anchor="b">
                    <a:lnL>
                      <a:noFill/>
                    </a:lnL>
                    <a:lnR>
                      <a:noFill/>
                    </a:lnR>
                    <a:lnT>
                      <a:noFill/>
                    </a:lnT>
                    <a:lnB>
                      <a:noFill/>
                    </a:lnB>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644277078"/>
              </p:ext>
            </p:extLst>
          </p:nvPr>
        </p:nvGraphicFramePr>
        <p:xfrm>
          <a:off x="430390" y="3212838"/>
          <a:ext cx="1799166" cy="1175718"/>
        </p:xfrm>
        <a:graphic>
          <a:graphicData uri="http://schemas.openxmlformats.org/drawingml/2006/table">
            <a:tbl>
              <a:tblPr/>
              <a:tblGrid>
                <a:gridCol w="899583"/>
                <a:gridCol w="899583"/>
              </a:tblGrid>
              <a:tr h="195953">
                <a:tc>
                  <a:txBody>
                    <a:bodyPr/>
                    <a:lstStyle/>
                    <a:p>
                      <a:pPr algn="l" fontAlgn="b"/>
                      <a:r>
                        <a:rPr lang="en-US" sz="1000" b="0" i="0" u="none" strike="noStrike">
                          <a:effectLst/>
                          <a:latin typeface="Arial"/>
                        </a:rPr>
                        <a:t>Viability</a:t>
                      </a:r>
                    </a:p>
                  </a:txBody>
                  <a:tcPr marL="12700" marR="12700" marT="12700" marB="0" anchor="b">
                    <a:lnL>
                      <a:noFill/>
                    </a:lnL>
                    <a:lnR>
                      <a:noFill/>
                    </a:lnR>
                    <a:lnT>
                      <a:noFill/>
                    </a:lnT>
                    <a:lnB>
                      <a:noFill/>
                    </a:lnB>
                  </a:tcPr>
                </a:tc>
                <a:tc>
                  <a:txBody>
                    <a:bodyPr/>
                    <a:lstStyle/>
                    <a:p>
                      <a:pPr algn="l" fontAlgn="b"/>
                      <a:r>
                        <a:rPr lang="en-US" sz="1000" b="0" i="0" u="none" strike="noStrike">
                          <a:effectLst/>
                          <a:latin typeface="Arial"/>
                        </a:rPr>
                        <a:t>50% extract</a:t>
                      </a:r>
                    </a:p>
                  </a:txBody>
                  <a:tcPr marL="12700" marR="12700" marT="12700" marB="0" anchor="b">
                    <a:lnL>
                      <a:noFill/>
                    </a:lnL>
                    <a:lnR>
                      <a:noFill/>
                    </a:lnR>
                    <a:lnT>
                      <a:noFill/>
                    </a:lnT>
                    <a:lnB>
                      <a:noFill/>
                    </a:lnB>
                  </a:tcPr>
                </a:tc>
              </a:tr>
              <a:tr h="195953">
                <a:tc>
                  <a:txBody>
                    <a:bodyPr/>
                    <a:lstStyle/>
                    <a:p>
                      <a:pPr algn="l" fontAlgn="b"/>
                      <a:r>
                        <a:rPr lang="en-US" sz="1000" b="0" i="0" u="none" strike="noStrike">
                          <a:effectLst/>
                          <a:latin typeface="Arial"/>
                        </a:rPr>
                        <a:t>S1</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240.1549933</a:t>
                      </a:r>
                    </a:p>
                  </a:txBody>
                  <a:tcPr marL="12700" marR="12700" marT="12700" marB="0" anchor="b">
                    <a:lnL>
                      <a:noFill/>
                    </a:lnL>
                    <a:lnR>
                      <a:noFill/>
                    </a:lnR>
                    <a:lnT>
                      <a:noFill/>
                    </a:lnT>
                    <a:lnB>
                      <a:noFill/>
                    </a:lnB>
                  </a:tcPr>
                </a:tc>
              </a:tr>
              <a:tr h="195953">
                <a:tc>
                  <a:txBody>
                    <a:bodyPr/>
                    <a:lstStyle/>
                    <a:p>
                      <a:pPr algn="l" fontAlgn="b"/>
                      <a:r>
                        <a:rPr lang="en-US" sz="1000" b="0" i="0" u="none" strike="noStrike">
                          <a:effectLst/>
                          <a:latin typeface="Arial"/>
                        </a:rPr>
                        <a:t>S2</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221.101191</a:t>
                      </a:r>
                    </a:p>
                  </a:txBody>
                  <a:tcPr marL="12700" marR="12700" marT="12700" marB="0" anchor="b">
                    <a:lnL>
                      <a:noFill/>
                    </a:lnL>
                    <a:lnR>
                      <a:noFill/>
                    </a:lnR>
                    <a:lnT>
                      <a:noFill/>
                    </a:lnT>
                    <a:lnB>
                      <a:noFill/>
                    </a:lnB>
                  </a:tcPr>
                </a:tc>
              </a:tr>
              <a:tr h="195953">
                <a:tc>
                  <a:txBody>
                    <a:bodyPr/>
                    <a:lstStyle/>
                    <a:p>
                      <a:pPr algn="l" fontAlgn="b"/>
                      <a:r>
                        <a:rPr lang="en-US" sz="1000" b="0" i="0" u="none" strike="noStrike">
                          <a:effectLst/>
                          <a:latin typeface="Arial"/>
                        </a:rPr>
                        <a:t>S3</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107.1993907</a:t>
                      </a:r>
                    </a:p>
                  </a:txBody>
                  <a:tcPr marL="12700" marR="12700" marT="12700" marB="0" anchor="b">
                    <a:lnL>
                      <a:noFill/>
                    </a:lnL>
                    <a:lnR>
                      <a:noFill/>
                    </a:lnR>
                    <a:lnT>
                      <a:noFill/>
                    </a:lnT>
                    <a:lnB>
                      <a:noFill/>
                    </a:lnB>
                  </a:tcPr>
                </a:tc>
              </a:tr>
              <a:tr h="195953">
                <a:tc>
                  <a:txBody>
                    <a:bodyPr/>
                    <a:lstStyle/>
                    <a:p>
                      <a:pPr algn="l" fontAlgn="b"/>
                      <a:r>
                        <a:rPr lang="en-US" sz="1000" b="0" i="0" u="none" strike="noStrike">
                          <a:effectLst/>
                          <a:latin typeface="Arial"/>
                        </a:rPr>
                        <a:t>S4</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127.7797594</a:t>
                      </a:r>
                    </a:p>
                  </a:txBody>
                  <a:tcPr marL="12700" marR="12700" marT="12700" marB="0" anchor="b">
                    <a:lnL>
                      <a:noFill/>
                    </a:lnL>
                    <a:lnR>
                      <a:noFill/>
                    </a:lnR>
                    <a:lnT>
                      <a:noFill/>
                    </a:lnT>
                    <a:lnB>
                      <a:noFill/>
                    </a:lnB>
                  </a:tcPr>
                </a:tc>
              </a:tr>
              <a:tr h="195953">
                <a:tc>
                  <a:txBody>
                    <a:bodyPr/>
                    <a:lstStyle/>
                    <a:p>
                      <a:pPr algn="l" fontAlgn="b"/>
                      <a:r>
                        <a:rPr lang="en-US" sz="1000" b="0" i="0" u="none" strike="noStrike">
                          <a:effectLst/>
                          <a:latin typeface="Arial"/>
                        </a:rPr>
                        <a:t>Tripton X</a:t>
                      </a:r>
                    </a:p>
                  </a:txBody>
                  <a:tcPr marL="12700" marR="12700" marT="12700" marB="0" anchor="b">
                    <a:lnL>
                      <a:noFill/>
                    </a:lnL>
                    <a:lnR>
                      <a:noFill/>
                    </a:lnR>
                    <a:lnT>
                      <a:noFill/>
                    </a:lnT>
                    <a:lnB>
                      <a:noFill/>
                    </a:lnB>
                  </a:tcPr>
                </a:tc>
                <a:tc>
                  <a:txBody>
                    <a:bodyPr/>
                    <a:lstStyle/>
                    <a:p>
                      <a:pPr algn="r" fontAlgn="b"/>
                      <a:r>
                        <a:rPr lang="en-US" sz="1000" b="0" i="0" u="none" strike="noStrike" dirty="0">
                          <a:effectLst/>
                          <a:latin typeface="Arial"/>
                        </a:rPr>
                        <a:t>41.81511816</a:t>
                      </a:r>
                    </a:p>
                  </a:txBody>
                  <a:tcPr marL="12700" marR="12700" marT="12700" marB="0" anchor="b">
                    <a:lnL>
                      <a:noFill/>
                    </a:lnL>
                    <a:lnR>
                      <a:noFill/>
                    </a:lnR>
                    <a:lnT>
                      <a:noFill/>
                    </a:lnT>
                    <a:lnB>
                      <a:noFill/>
                    </a:lnB>
                  </a:tcPr>
                </a:tc>
              </a:tr>
            </a:tbl>
          </a:graphicData>
        </a:graphic>
      </p:graphicFrame>
      <p:graphicFrame>
        <p:nvGraphicFramePr>
          <p:cNvPr id="7" name="Chart 6"/>
          <p:cNvGraphicFramePr>
            <a:graphicFrameLocks/>
          </p:cNvGraphicFramePr>
          <p:nvPr>
            <p:extLst>
              <p:ext uri="{D42A27DB-BD31-4B8C-83A1-F6EECF244321}">
                <p14:modId xmlns:p14="http://schemas.microsoft.com/office/powerpoint/2010/main" val="334081011"/>
              </p:ext>
            </p:extLst>
          </p:nvPr>
        </p:nvGraphicFramePr>
        <p:xfrm>
          <a:off x="2587977" y="1238957"/>
          <a:ext cx="6217356" cy="3770489"/>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5305778" y="874890"/>
            <a:ext cx="1157111" cy="369332"/>
          </a:xfrm>
          <a:prstGeom prst="rect">
            <a:avLst/>
          </a:prstGeom>
          <a:noFill/>
        </p:spPr>
        <p:txBody>
          <a:bodyPr wrap="square" rtlCol="0">
            <a:spAutoFit/>
          </a:bodyPr>
          <a:lstStyle/>
          <a:p>
            <a:r>
              <a:rPr lang="en-US" dirty="0" smtClean="0"/>
              <a:t>Viability</a:t>
            </a:r>
            <a:endParaRPr lang="en-US" dirty="0"/>
          </a:p>
        </p:txBody>
      </p:sp>
      <p:sp>
        <p:nvSpPr>
          <p:cNvPr id="9" name="TextBox 8"/>
          <p:cNvSpPr txBox="1"/>
          <p:nvPr/>
        </p:nvSpPr>
        <p:spPr>
          <a:xfrm>
            <a:off x="127000" y="4868333"/>
            <a:ext cx="9017000" cy="1692771"/>
          </a:xfrm>
          <a:prstGeom prst="rect">
            <a:avLst/>
          </a:prstGeom>
          <a:noFill/>
        </p:spPr>
        <p:txBody>
          <a:bodyPr wrap="square" rtlCol="0">
            <a:spAutoFit/>
          </a:bodyPr>
          <a:lstStyle/>
          <a:p>
            <a:r>
              <a:rPr lang="en-US" sz="1400" dirty="0" smtClean="0"/>
              <a:t>Note: If viability is over 80%, then sample is considered non-toxic.</a:t>
            </a:r>
          </a:p>
          <a:p>
            <a:r>
              <a:rPr lang="en-US" dirty="0" smtClean="0"/>
              <a:t>Cells incubated with S1 and S2 show viability at 100% and 50% extracts. S3 and S4 cells are not viable at 100% extract, however they show viability at 50% extract incubation for S4. This could be due to carbon taking up all the nutrients from media at 100% extract, but when the extract is diluted to 50% with media, there is enough nutrients in media, and cells incubated with S4 sample stay viable.</a:t>
            </a:r>
            <a:endParaRPr lang="en-US" dirty="0"/>
          </a:p>
        </p:txBody>
      </p:sp>
      <p:cxnSp>
        <p:nvCxnSpPr>
          <p:cNvPr id="11" name="Straight Connector 10"/>
          <p:cNvCxnSpPr/>
          <p:nvPr/>
        </p:nvCxnSpPr>
        <p:spPr>
          <a:xfrm>
            <a:off x="3076222" y="3189113"/>
            <a:ext cx="5827889" cy="1411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515714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021" y="196426"/>
            <a:ext cx="7772401" cy="1325562"/>
          </a:xfrm>
        </p:spPr>
        <p:txBody>
          <a:bodyPr/>
          <a:lstStyle/>
          <a:p>
            <a:r>
              <a:rPr lang="en-US" dirty="0" smtClean="0"/>
              <a:t>LDH Results</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2856389763"/>
              </p:ext>
            </p:extLst>
          </p:nvPr>
        </p:nvGraphicFramePr>
        <p:xfrm>
          <a:off x="2944637" y="1148292"/>
          <a:ext cx="5822950" cy="32067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646665712"/>
              </p:ext>
            </p:extLst>
          </p:nvPr>
        </p:nvGraphicFramePr>
        <p:xfrm>
          <a:off x="710495" y="1717058"/>
          <a:ext cx="1744838" cy="990600"/>
        </p:xfrm>
        <a:graphic>
          <a:graphicData uri="http://schemas.openxmlformats.org/drawingml/2006/table">
            <a:tbl>
              <a:tblPr/>
              <a:tblGrid>
                <a:gridCol w="790397"/>
                <a:gridCol w="954441"/>
              </a:tblGrid>
              <a:tr h="152400">
                <a:tc>
                  <a:txBody>
                    <a:bodyPr/>
                    <a:lstStyle/>
                    <a:p>
                      <a:pPr algn="l" fontAlgn="b"/>
                      <a:r>
                        <a:rPr lang="en-US" sz="1000" b="0" i="0" u="none" strike="noStrike" dirty="0" smtClean="0">
                          <a:effectLst/>
                          <a:latin typeface="Arial"/>
                        </a:rPr>
                        <a:t>Cytotoxicity</a:t>
                      </a:r>
                      <a:endParaRPr lang="en-US" sz="1000" b="0" i="0" u="none" strike="noStrike" dirty="0">
                        <a:effectLst/>
                        <a:latin typeface="Arial"/>
                      </a:endParaRPr>
                    </a:p>
                  </a:txBody>
                  <a:tcPr marL="12700" marR="12700" marT="12700" marB="0" anchor="b">
                    <a:lnL>
                      <a:noFill/>
                    </a:lnL>
                    <a:lnR>
                      <a:noFill/>
                    </a:lnR>
                    <a:lnT>
                      <a:noFill/>
                    </a:lnT>
                    <a:lnB>
                      <a:noFill/>
                    </a:lnB>
                  </a:tcPr>
                </a:tc>
                <a:tc>
                  <a:txBody>
                    <a:bodyPr/>
                    <a:lstStyle/>
                    <a:p>
                      <a:pPr algn="l" fontAlgn="b"/>
                      <a:r>
                        <a:rPr lang="en-US" sz="1000" b="0" i="0" u="none" strike="noStrike">
                          <a:effectLst/>
                          <a:latin typeface="Arial"/>
                        </a:rPr>
                        <a:t>100% extract</a:t>
                      </a:r>
                    </a:p>
                  </a:txBody>
                  <a:tcPr marL="12700" marR="12700" marT="12700" marB="0" anchor="b">
                    <a:lnL>
                      <a:noFill/>
                    </a:lnL>
                    <a:lnR>
                      <a:noFill/>
                    </a:lnR>
                    <a:lnT>
                      <a:noFill/>
                    </a:lnT>
                    <a:lnB>
                      <a:noFill/>
                    </a:lnB>
                  </a:tcPr>
                </a:tc>
              </a:tr>
              <a:tr h="152400">
                <a:tc>
                  <a:txBody>
                    <a:bodyPr/>
                    <a:lstStyle/>
                    <a:p>
                      <a:pPr algn="l" fontAlgn="b"/>
                      <a:r>
                        <a:rPr lang="en-US" sz="1000" b="1" i="0" u="none" strike="noStrike">
                          <a:effectLst/>
                          <a:latin typeface="Arial"/>
                        </a:rPr>
                        <a:t>S1</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20.64306663</a:t>
                      </a:r>
                    </a:p>
                  </a:txBody>
                  <a:tcPr marL="12700" marR="12700" marT="12700" marB="0" anchor="b">
                    <a:lnL>
                      <a:noFill/>
                    </a:lnL>
                    <a:lnR>
                      <a:noFill/>
                    </a:lnR>
                    <a:lnT>
                      <a:noFill/>
                    </a:lnT>
                    <a:lnB>
                      <a:noFill/>
                    </a:lnB>
                  </a:tcPr>
                </a:tc>
              </a:tr>
              <a:tr h="152400">
                <a:tc>
                  <a:txBody>
                    <a:bodyPr/>
                    <a:lstStyle/>
                    <a:p>
                      <a:pPr algn="l" fontAlgn="b"/>
                      <a:r>
                        <a:rPr lang="en-US" sz="1000" b="1" i="0" u="none" strike="noStrike">
                          <a:effectLst/>
                          <a:latin typeface="Arial"/>
                        </a:rPr>
                        <a:t>S2</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44.6447987</a:t>
                      </a:r>
                    </a:p>
                  </a:txBody>
                  <a:tcPr marL="12700" marR="12700" marT="12700" marB="0" anchor="b">
                    <a:lnL>
                      <a:noFill/>
                    </a:lnL>
                    <a:lnR>
                      <a:noFill/>
                    </a:lnR>
                    <a:lnT>
                      <a:noFill/>
                    </a:lnT>
                    <a:lnB>
                      <a:noFill/>
                    </a:lnB>
                  </a:tcPr>
                </a:tc>
              </a:tr>
              <a:tr h="152400">
                <a:tc>
                  <a:txBody>
                    <a:bodyPr/>
                    <a:lstStyle/>
                    <a:p>
                      <a:pPr algn="l" fontAlgn="b"/>
                      <a:r>
                        <a:rPr lang="en-US" sz="1000" b="1" i="0" u="none" strike="noStrike">
                          <a:effectLst/>
                          <a:latin typeface="Arial"/>
                        </a:rPr>
                        <a:t>S3</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70.11975687</a:t>
                      </a:r>
                    </a:p>
                  </a:txBody>
                  <a:tcPr marL="12700" marR="12700" marT="12700" marB="0" anchor="b">
                    <a:lnL>
                      <a:noFill/>
                    </a:lnL>
                    <a:lnR>
                      <a:noFill/>
                    </a:lnR>
                    <a:lnT>
                      <a:noFill/>
                    </a:lnT>
                    <a:lnB>
                      <a:noFill/>
                    </a:lnB>
                  </a:tcPr>
                </a:tc>
              </a:tr>
              <a:tr h="152400">
                <a:tc>
                  <a:txBody>
                    <a:bodyPr/>
                    <a:lstStyle/>
                    <a:p>
                      <a:pPr algn="l" fontAlgn="b"/>
                      <a:r>
                        <a:rPr lang="en-US" sz="1000" b="1" i="0" u="none" strike="noStrike">
                          <a:effectLst/>
                          <a:latin typeface="Arial"/>
                        </a:rPr>
                        <a:t>S4</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85.44163145</a:t>
                      </a:r>
                    </a:p>
                  </a:txBody>
                  <a:tcPr marL="12700" marR="12700" marT="12700" marB="0" anchor="b">
                    <a:lnL>
                      <a:noFill/>
                    </a:lnL>
                    <a:lnR>
                      <a:noFill/>
                    </a:lnR>
                    <a:lnT>
                      <a:noFill/>
                    </a:lnT>
                    <a:lnB>
                      <a:noFill/>
                    </a:lnB>
                  </a:tcPr>
                </a:tc>
              </a:tr>
              <a:tr h="152400">
                <a:tc>
                  <a:txBody>
                    <a:bodyPr/>
                    <a:lstStyle/>
                    <a:p>
                      <a:pPr algn="l" fontAlgn="b"/>
                      <a:r>
                        <a:rPr lang="en-US" sz="1000" b="1" i="0" u="none" strike="noStrike">
                          <a:effectLst/>
                          <a:latin typeface="Arial"/>
                        </a:rPr>
                        <a:t>TritonX</a:t>
                      </a:r>
                    </a:p>
                  </a:txBody>
                  <a:tcPr marL="12700" marR="12700" marT="12700" marB="0" anchor="b">
                    <a:lnL>
                      <a:noFill/>
                    </a:lnL>
                    <a:lnR>
                      <a:noFill/>
                    </a:lnR>
                    <a:lnT>
                      <a:noFill/>
                    </a:lnT>
                    <a:lnB>
                      <a:noFill/>
                    </a:lnB>
                  </a:tcPr>
                </a:tc>
                <a:tc>
                  <a:txBody>
                    <a:bodyPr/>
                    <a:lstStyle/>
                    <a:p>
                      <a:pPr algn="r" fontAlgn="b"/>
                      <a:r>
                        <a:rPr lang="en-US" sz="1000" b="0" i="0" u="none" strike="noStrike" dirty="0">
                          <a:effectLst/>
                          <a:latin typeface="Arial"/>
                        </a:rPr>
                        <a:t>78.93130248</a:t>
                      </a:r>
                    </a:p>
                  </a:txBody>
                  <a:tcPr marL="12700" marR="12700" marT="12700" marB="0" anchor="b">
                    <a:lnL>
                      <a:noFill/>
                    </a:lnL>
                    <a:lnR>
                      <a:noFill/>
                    </a:lnR>
                    <a:lnT>
                      <a:noFill/>
                    </a:lnT>
                    <a:lnB>
                      <a:noFill/>
                    </a:lnB>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401619203"/>
              </p:ext>
            </p:extLst>
          </p:nvPr>
        </p:nvGraphicFramePr>
        <p:xfrm>
          <a:off x="654050" y="3170503"/>
          <a:ext cx="1702506" cy="990600"/>
        </p:xfrm>
        <a:graphic>
          <a:graphicData uri="http://schemas.openxmlformats.org/drawingml/2006/table">
            <a:tbl>
              <a:tblPr/>
              <a:tblGrid>
                <a:gridCol w="771221"/>
                <a:gridCol w="931285"/>
              </a:tblGrid>
              <a:tr h="152400">
                <a:tc>
                  <a:txBody>
                    <a:bodyPr/>
                    <a:lstStyle/>
                    <a:p>
                      <a:pPr algn="l" fontAlgn="b"/>
                      <a:r>
                        <a:rPr lang="en-US" sz="1000" b="0" i="0" u="none" strike="noStrike" dirty="0" smtClean="0">
                          <a:effectLst/>
                          <a:latin typeface="Arial"/>
                        </a:rPr>
                        <a:t>Cytotoxicity</a:t>
                      </a:r>
                      <a:endParaRPr lang="en-US" sz="1000" b="0" i="0" u="none" strike="noStrike" dirty="0">
                        <a:effectLst/>
                        <a:latin typeface="Arial"/>
                      </a:endParaRP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50%</a:t>
                      </a:r>
                    </a:p>
                  </a:txBody>
                  <a:tcPr marL="12700" marR="12700" marT="12700" marB="0" anchor="b">
                    <a:lnL>
                      <a:noFill/>
                    </a:lnL>
                    <a:lnR>
                      <a:noFill/>
                    </a:lnR>
                    <a:lnT>
                      <a:noFill/>
                    </a:lnT>
                    <a:lnB>
                      <a:noFill/>
                    </a:lnB>
                  </a:tcPr>
                </a:tc>
              </a:tr>
              <a:tr h="152400">
                <a:tc>
                  <a:txBody>
                    <a:bodyPr/>
                    <a:lstStyle/>
                    <a:p>
                      <a:pPr algn="l" fontAlgn="b"/>
                      <a:r>
                        <a:rPr lang="en-US" sz="1000" b="1" i="0" u="none" strike="noStrike">
                          <a:effectLst/>
                          <a:latin typeface="Arial"/>
                        </a:rPr>
                        <a:t>S1</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22.5941265</a:t>
                      </a:r>
                    </a:p>
                  </a:txBody>
                  <a:tcPr marL="12700" marR="12700" marT="12700" marB="0" anchor="b">
                    <a:lnL>
                      <a:noFill/>
                    </a:lnL>
                    <a:lnR>
                      <a:noFill/>
                    </a:lnR>
                    <a:lnT>
                      <a:noFill/>
                    </a:lnT>
                    <a:lnB>
                      <a:noFill/>
                    </a:lnB>
                  </a:tcPr>
                </a:tc>
              </a:tr>
              <a:tr h="152400">
                <a:tc>
                  <a:txBody>
                    <a:bodyPr/>
                    <a:lstStyle/>
                    <a:p>
                      <a:pPr algn="l" fontAlgn="b"/>
                      <a:r>
                        <a:rPr lang="en-US" sz="1000" b="1" i="0" u="none" strike="noStrike">
                          <a:effectLst/>
                          <a:latin typeface="Arial"/>
                        </a:rPr>
                        <a:t>S2</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49.56612521</a:t>
                      </a:r>
                    </a:p>
                  </a:txBody>
                  <a:tcPr marL="12700" marR="12700" marT="12700" marB="0" anchor="b">
                    <a:lnL>
                      <a:noFill/>
                    </a:lnL>
                    <a:lnR>
                      <a:noFill/>
                    </a:lnR>
                    <a:lnT>
                      <a:noFill/>
                    </a:lnT>
                    <a:lnB>
                      <a:noFill/>
                    </a:lnB>
                  </a:tcPr>
                </a:tc>
              </a:tr>
              <a:tr h="152400">
                <a:tc>
                  <a:txBody>
                    <a:bodyPr/>
                    <a:lstStyle/>
                    <a:p>
                      <a:pPr algn="l" fontAlgn="b"/>
                      <a:r>
                        <a:rPr lang="en-US" sz="1000" b="1" i="0" u="none" strike="noStrike" dirty="0">
                          <a:effectLst/>
                          <a:latin typeface="Arial"/>
                        </a:rPr>
                        <a:t>S3</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69.07730871</a:t>
                      </a:r>
                    </a:p>
                  </a:txBody>
                  <a:tcPr marL="12700" marR="12700" marT="12700" marB="0" anchor="b">
                    <a:lnL>
                      <a:noFill/>
                    </a:lnL>
                    <a:lnR>
                      <a:noFill/>
                    </a:lnR>
                    <a:lnT>
                      <a:noFill/>
                    </a:lnT>
                    <a:lnB>
                      <a:noFill/>
                    </a:lnB>
                  </a:tcPr>
                </a:tc>
              </a:tr>
              <a:tr h="152400">
                <a:tc>
                  <a:txBody>
                    <a:bodyPr/>
                    <a:lstStyle/>
                    <a:p>
                      <a:pPr algn="l" fontAlgn="b"/>
                      <a:r>
                        <a:rPr lang="en-US" sz="1000" b="1" i="0" u="none" strike="noStrike">
                          <a:effectLst/>
                          <a:latin typeface="Arial"/>
                        </a:rPr>
                        <a:t>S4</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63.52781034</a:t>
                      </a:r>
                    </a:p>
                  </a:txBody>
                  <a:tcPr marL="12700" marR="12700" marT="12700" marB="0" anchor="b">
                    <a:lnL>
                      <a:noFill/>
                    </a:lnL>
                    <a:lnR>
                      <a:noFill/>
                    </a:lnR>
                    <a:lnT>
                      <a:noFill/>
                    </a:lnT>
                    <a:lnB>
                      <a:noFill/>
                    </a:lnB>
                  </a:tcPr>
                </a:tc>
              </a:tr>
              <a:tr h="152400">
                <a:tc>
                  <a:txBody>
                    <a:bodyPr/>
                    <a:lstStyle/>
                    <a:p>
                      <a:pPr algn="l" fontAlgn="b"/>
                      <a:r>
                        <a:rPr lang="en-US" sz="1000" b="1" i="0" u="none" strike="noStrike">
                          <a:effectLst/>
                          <a:latin typeface="Arial"/>
                        </a:rPr>
                        <a:t>TritonX</a:t>
                      </a:r>
                    </a:p>
                  </a:txBody>
                  <a:tcPr marL="12700" marR="12700" marT="12700" marB="0" anchor="b">
                    <a:lnL>
                      <a:noFill/>
                    </a:lnL>
                    <a:lnR>
                      <a:noFill/>
                    </a:lnR>
                    <a:lnT>
                      <a:noFill/>
                    </a:lnT>
                    <a:lnB>
                      <a:noFill/>
                    </a:lnB>
                  </a:tcPr>
                </a:tc>
                <a:tc>
                  <a:txBody>
                    <a:bodyPr/>
                    <a:lstStyle/>
                    <a:p>
                      <a:pPr algn="r" fontAlgn="b"/>
                      <a:r>
                        <a:rPr lang="en-US" sz="1000" b="0" i="0" u="none" strike="noStrike" dirty="0">
                          <a:effectLst/>
                          <a:latin typeface="Arial"/>
                        </a:rPr>
                        <a:t>111.1561703</a:t>
                      </a:r>
                    </a:p>
                  </a:txBody>
                  <a:tcPr marL="12700" marR="12700" marT="12700" marB="0" anchor="b">
                    <a:lnL>
                      <a:noFill/>
                    </a:lnL>
                    <a:lnR>
                      <a:noFill/>
                    </a:lnR>
                    <a:lnT>
                      <a:noFill/>
                    </a:lnT>
                    <a:lnB>
                      <a:noFill/>
                    </a:lnB>
                  </a:tcPr>
                </a:tc>
              </a:tr>
            </a:tbl>
          </a:graphicData>
        </a:graphic>
      </p:graphicFrame>
      <p:sp>
        <p:nvSpPr>
          <p:cNvPr id="9" name="TextBox 8"/>
          <p:cNvSpPr txBox="1"/>
          <p:nvPr/>
        </p:nvSpPr>
        <p:spPr>
          <a:xfrm>
            <a:off x="127000" y="4371342"/>
            <a:ext cx="9017000" cy="2246769"/>
          </a:xfrm>
          <a:prstGeom prst="rect">
            <a:avLst/>
          </a:prstGeom>
          <a:noFill/>
        </p:spPr>
        <p:txBody>
          <a:bodyPr wrap="square" rtlCol="0">
            <a:spAutoFit/>
          </a:bodyPr>
          <a:lstStyle/>
          <a:p>
            <a:r>
              <a:rPr lang="en-US" sz="1400" dirty="0" smtClean="0"/>
              <a:t>Note: If cytotoxicity is over 20%, then sample is generally considered cytotoxic.</a:t>
            </a:r>
          </a:p>
          <a:p>
            <a:r>
              <a:rPr lang="en-US" dirty="0" smtClean="0"/>
              <a:t>Cells incubated with S1, although, close to the threshold value, but can be concluded non-toxic. However, cells incubated with other samples seem to show toxicity at 100% and 50% extracts.</a:t>
            </a:r>
          </a:p>
          <a:p>
            <a:r>
              <a:rPr lang="en-US" dirty="0" smtClean="0"/>
              <a:t>While reading the absorbance by </a:t>
            </a:r>
            <a:r>
              <a:rPr lang="en-US" dirty="0" err="1" smtClean="0"/>
              <a:t>multiplate</a:t>
            </a:r>
            <a:r>
              <a:rPr lang="en-US" dirty="0" smtClean="0"/>
              <a:t> reader, the machine couldn’t obtain some of the readings due to high absorbance values. Although, the missing values were replaced with average of other wells’ readings, this could have contributed to the inaccuracies in final results of cytotoxicity. </a:t>
            </a:r>
            <a:endParaRPr lang="en-US" dirty="0"/>
          </a:p>
        </p:txBody>
      </p:sp>
      <p:sp>
        <p:nvSpPr>
          <p:cNvPr id="10" name="TextBox 9"/>
          <p:cNvSpPr txBox="1"/>
          <p:nvPr/>
        </p:nvSpPr>
        <p:spPr>
          <a:xfrm>
            <a:off x="4967111" y="747890"/>
            <a:ext cx="1368778" cy="369332"/>
          </a:xfrm>
          <a:prstGeom prst="rect">
            <a:avLst/>
          </a:prstGeom>
          <a:noFill/>
        </p:spPr>
        <p:txBody>
          <a:bodyPr wrap="square" rtlCol="0">
            <a:spAutoFit/>
          </a:bodyPr>
          <a:lstStyle/>
          <a:p>
            <a:r>
              <a:rPr lang="en-US" dirty="0" smtClean="0"/>
              <a:t>Cytotoxicity</a:t>
            </a:r>
            <a:endParaRPr lang="en-US" dirty="0"/>
          </a:p>
        </p:txBody>
      </p:sp>
    </p:spTree>
    <p:extLst>
      <p:ext uri="{BB962C8B-B14F-4D97-AF65-F5344CB8AC3E}">
        <p14:creationId xmlns:p14="http://schemas.microsoft.com/office/powerpoint/2010/main" val="334513696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Attachment/</a:t>
            </a:r>
            <a:r>
              <a:rPr lang="en-US" dirty="0" err="1" smtClean="0"/>
              <a:t>Disattachment</a:t>
            </a:r>
            <a:r>
              <a:rPr lang="en-US" dirty="0" smtClean="0"/>
              <a:t> experiment</a:t>
            </a:r>
            <a:endParaRPr lang="en-US" dirty="0"/>
          </a:p>
        </p:txBody>
      </p:sp>
      <p:pic>
        <p:nvPicPr>
          <p:cNvPr id="4" name="Picture 3" descr="IMG_955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66" y="2684640"/>
            <a:ext cx="3400775" cy="2550582"/>
          </a:xfrm>
          <a:prstGeom prst="rect">
            <a:avLst/>
          </a:prstGeom>
        </p:spPr>
      </p:pic>
      <p:pic>
        <p:nvPicPr>
          <p:cNvPr id="5" name="Picture 4" descr="IMG_955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896805" y="2582335"/>
            <a:ext cx="1926167" cy="2568223"/>
          </a:xfrm>
          <a:prstGeom prst="rect">
            <a:avLst/>
          </a:prstGeom>
        </p:spPr>
      </p:pic>
      <p:sp>
        <p:nvSpPr>
          <p:cNvPr id="7" name="TextBox 6"/>
          <p:cNvSpPr txBox="1"/>
          <p:nvPr/>
        </p:nvSpPr>
        <p:spPr>
          <a:xfrm>
            <a:off x="451555" y="1707444"/>
            <a:ext cx="6321777" cy="923330"/>
          </a:xfrm>
          <a:prstGeom prst="rect">
            <a:avLst/>
          </a:prstGeom>
          <a:noFill/>
        </p:spPr>
        <p:txBody>
          <a:bodyPr wrap="square" rtlCol="0">
            <a:spAutoFit/>
          </a:bodyPr>
          <a:lstStyle/>
          <a:p>
            <a:r>
              <a:rPr lang="en-US" dirty="0" smtClean="0"/>
              <a:t>1. Silicone circles were cut in order to fully cover the bottom surface of 12-well plate. Substrate samples were cut in smaller diameter, in order to fully be emerged in the media.</a:t>
            </a:r>
            <a:endParaRPr lang="en-US" dirty="0"/>
          </a:p>
        </p:txBody>
      </p:sp>
      <p:pic>
        <p:nvPicPr>
          <p:cNvPr id="8" name="Picture 7" descr="IMG_9565.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2140" y="2643481"/>
            <a:ext cx="2102555" cy="2803407"/>
          </a:xfrm>
          <a:prstGeom prst="rect">
            <a:avLst/>
          </a:prstGeom>
        </p:spPr>
      </p:pic>
      <p:sp>
        <p:nvSpPr>
          <p:cNvPr id="9" name="TextBox 8"/>
          <p:cNvSpPr txBox="1"/>
          <p:nvPr/>
        </p:nvSpPr>
        <p:spPr>
          <a:xfrm>
            <a:off x="7140222" y="5207000"/>
            <a:ext cx="1749778" cy="369332"/>
          </a:xfrm>
          <a:prstGeom prst="rect">
            <a:avLst/>
          </a:prstGeom>
          <a:noFill/>
        </p:spPr>
        <p:txBody>
          <a:bodyPr wrap="square" rtlCol="0">
            <a:spAutoFit/>
          </a:bodyPr>
          <a:lstStyle/>
          <a:p>
            <a:r>
              <a:rPr lang="en-US" dirty="0" smtClean="0"/>
              <a:t>Sample 2</a:t>
            </a:r>
            <a:endParaRPr lang="en-US" dirty="0"/>
          </a:p>
        </p:txBody>
      </p:sp>
      <p:sp>
        <p:nvSpPr>
          <p:cNvPr id="10" name="TextBox 9"/>
          <p:cNvSpPr txBox="1"/>
          <p:nvPr/>
        </p:nvSpPr>
        <p:spPr>
          <a:xfrm>
            <a:off x="4388556" y="5545667"/>
            <a:ext cx="1778000" cy="923330"/>
          </a:xfrm>
          <a:prstGeom prst="rect">
            <a:avLst/>
          </a:prstGeom>
          <a:noFill/>
        </p:spPr>
        <p:txBody>
          <a:bodyPr wrap="square" rtlCol="0">
            <a:spAutoFit/>
          </a:bodyPr>
          <a:lstStyle/>
          <a:p>
            <a:pPr algn="ctr"/>
            <a:r>
              <a:rPr lang="en-US" dirty="0" smtClean="0"/>
              <a:t>Sample 1, Sample 2 and silicone</a:t>
            </a:r>
            <a:endParaRPr lang="en-US" dirty="0"/>
          </a:p>
        </p:txBody>
      </p:sp>
      <p:sp>
        <p:nvSpPr>
          <p:cNvPr id="11" name="TextBox 10"/>
          <p:cNvSpPr txBox="1"/>
          <p:nvPr/>
        </p:nvSpPr>
        <p:spPr>
          <a:xfrm>
            <a:off x="1044223" y="5559778"/>
            <a:ext cx="2751667" cy="369332"/>
          </a:xfrm>
          <a:prstGeom prst="rect">
            <a:avLst/>
          </a:prstGeom>
          <a:noFill/>
        </p:spPr>
        <p:txBody>
          <a:bodyPr wrap="square" rtlCol="0">
            <a:spAutoFit/>
          </a:bodyPr>
          <a:lstStyle/>
          <a:p>
            <a:r>
              <a:rPr lang="en-US" dirty="0" smtClean="0"/>
              <a:t>Silicone samples</a:t>
            </a:r>
            <a:endParaRPr lang="en-US" dirty="0"/>
          </a:p>
        </p:txBody>
      </p:sp>
    </p:spTree>
    <p:extLst>
      <p:ext uri="{BB962C8B-B14F-4D97-AF65-F5344CB8AC3E}">
        <p14:creationId xmlns:p14="http://schemas.microsoft.com/office/powerpoint/2010/main" val="336453302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95110" y="381000"/>
            <a:ext cx="6321777" cy="646331"/>
          </a:xfrm>
          <a:prstGeom prst="rect">
            <a:avLst/>
          </a:prstGeom>
          <a:noFill/>
        </p:spPr>
        <p:txBody>
          <a:bodyPr wrap="square" rtlCol="0">
            <a:spAutoFit/>
          </a:bodyPr>
          <a:lstStyle/>
          <a:p>
            <a:r>
              <a:rPr lang="en-US" dirty="0" smtClean="0"/>
              <a:t>2. Silicone circles were placed on the bottom of the well and confirmed to be aligned well.  </a:t>
            </a:r>
          </a:p>
        </p:txBody>
      </p:sp>
      <p:pic>
        <p:nvPicPr>
          <p:cNvPr id="9" name="Picture 8" descr="IMG_956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5162908" y="697910"/>
            <a:ext cx="2190748" cy="2920997"/>
          </a:xfrm>
          <a:prstGeom prst="rect">
            <a:avLst/>
          </a:prstGeom>
        </p:spPr>
      </p:pic>
      <p:sp>
        <p:nvSpPr>
          <p:cNvPr id="10" name="TextBox 9"/>
          <p:cNvSpPr txBox="1"/>
          <p:nvPr/>
        </p:nvSpPr>
        <p:spPr>
          <a:xfrm>
            <a:off x="335844" y="3510844"/>
            <a:ext cx="3996267" cy="646331"/>
          </a:xfrm>
          <a:prstGeom prst="rect">
            <a:avLst/>
          </a:prstGeom>
          <a:noFill/>
        </p:spPr>
        <p:txBody>
          <a:bodyPr wrap="square" rtlCol="0">
            <a:spAutoFit/>
          </a:bodyPr>
          <a:lstStyle/>
          <a:p>
            <a:r>
              <a:rPr lang="en-US" dirty="0" smtClean="0"/>
              <a:t>3. Samples </a:t>
            </a:r>
            <a:r>
              <a:rPr lang="en-US" dirty="0"/>
              <a:t>were placed on top. </a:t>
            </a:r>
          </a:p>
          <a:p>
            <a:endParaRPr lang="en-US" dirty="0" smtClean="0"/>
          </a:p>
        </p:txBody>
      </p:sp>
      <p:sp>
        <p:nvSpPr>
          <p:cNvPr id="12" name="TextBox 11"/>
          <p:cNvSpPr txBox="1"/>
          <p:nvPr/>
        </p:nvSpPr>
        <p:spPr>
          <a:xfrm>
            <a:off x="4938889" y="3217333"/>
            <a:ext cx="2779888" cy="523220"/>
          </a:xfrm>
          <a:prstGeom prst="rect">
            <a:avLst/>
          </a:prstGeom>
          <a:noFill/>
        </p:spPr>
        <p:txBody>
          <a:bodyPr wrap="square" rtlCol="0">
            <a:spAutoFit/>
          </a:bodyPr>
          <a:lstStyle/>
          <a:p>
            <a:pPr algn="ctr"/>
            <a:r>
              <a:rPr lang="en-US" sz="1400" dirty="0" smtClean="0"/>
              <a:t>Sample 2 on top, and silicone circle underneath</a:t>
            </a:r>
            <a:endParaRPr lang="en-US" sz="1400" dirty="0"/>
          </a:p>
        </p:txBody>
      </p:sp>
      <p:pic>
        <p:nvPicPr>
          <p:cNvPr id="13" name="Picture 12" descr="IMG_957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0559" y="4007555"/>
            <a:ext cx="2063750" cy="2342445"/>
          </a:xfrm>
          <a:prstGeom prst="rect">
            <a:avLst/>
          </a:prstGeom>
        </p:spPr>
      </p:pic>
      <p:pic>
        <p:nvPicPr>
          <p:cNvPr id="14" name="Picture 13" descr="IMG_9576.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7442" y="3989915"/>
            <a:ext cx="3231447" cy="2423585"/>
          </a:xfrm>
          <a:prstGeom prst="rect">
            <a:avLst/>
          </a:prstGeom>
        </p:spPr>
      </p:pic>
      <p:pic>
        <p:nvPicPr>
          <p:cNvPr id="15" name="Content Placeholder 3" descr="IMG_9587.JPG"/>
          <p:cNvPicPr>
            <a:picLocks noGrp="1" noChangeAspect="1"/>
          </p:cNvPicPr>
          <p:nvPr>
            <p:ph idx="1"/>
          </p:nvPr>
        </p:nvPicPr>
        <p:blipFill>
          <a:blip r:embed="rId5" cstate="print">
            <a:extLst>
              <a:ext uri="{28A0092B-C50C-407E-A947-70E740481C1C}">
                <a14:useLocalDpi xmlns:a14="http://schemas.microsoft.com/office/drawing/2010/main" val="0"/>
              </a:ext>
            </a:extLst>
          </a:blip>
          <a:srcRect t="12677" b="12677"/>
          <a:stretch>
            <a:fillRect/>
          </a:stretch>
        </p:blipFill>
        <p:spPr>
          <a:xfrm>
            <a:off x="488243" y="1066799"/>
            <a:ext cx="3866511" cy="2164646"/>
          </a:xfrm>
        </p:spPr>
      </p:pic>
      <p:sp>
        <p:nvSpPr>
          <p:cNvPr id="16" name="TextBox 15"/>
          <p:cNvSpPr txBox="1"/>
          <p:nvPr/>
        </p:nvSpPr>
        <p:spPr>
          <a:xfrm>
            <a:off x="1016001" y="3259667"/>
            <a:ext cx="3231444" cy="307777"/>
          </a:xfrm>
          <a:prstGeom prst="rect">
            <a:avLst/>
          </a:prstGeom>
          <a:noFill/>
        </p:spPr>
        <p:txBody>
          <a:bodyPr wrap="square" rtlCol="0">
            <a:spAutoFit/>
          </a:bodyPr>
          <a:lstStyle/>
          <a:p>
            <a:r>
              <a:rPr lang="en-US" sz="1400" dirty="0" smtClean="0"/>
              <a:t>Sample 1, 2, 3, 4 and silicone</a:t>
            </a:r>
            <a:endParaRPr lang="en-US" sz="1400" dirty="0"/>
          </a:p>
        </p:txBody>
      </p:sp>
    </p:spTree>
    <p:extLst>
      <p:ext uri="{BB962C8B-B14F-4D97-AF65-F5344CB8AC3E}">
        <p14:creationId xmlns:p14="http://schemas.microsoft.com/office/powerpoint/2010/main" val="188279039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3332" y="381000"/>
            <a:ext cx="6321777" cy="646331"/>
          </a:xfrm>
          <a:prstGeom prst="rect">
            <a:avLst/>
          </a:prstGeom>
          <a:noFill/>
        </p:spPr>
        <p:txBody>
          <a:bodyPr wrap="square" rtlCol="0">
            <a:spAutoFit/>
          </a:bodyPr>
          <a:lstStyle/>
          <a:p>
            <a:r>
              <a:rPr lang="en-US" dirty="0" smtClean="0"/>
              <a:t>4. Samples were placed in the following order from left to right: S1, S2, S3, S4, bare Silicone, cells</a:t>
            </a:r>
          </a:p>
        </p:txBody>
      </p:sp>
      <p:pic>
        <p:nvPicPr>
          <p:cNvPr id="6" name="Picture 5" descr="IMG_959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334" y="1061862"/>
            <a:ext cx="2003777" cy="1502833"/>
          </a:xfrm>
          <a:prstGeom prst="rect">
            <a:avLst/>
          </a:prstGeom>
        </p:spPr>
      </p:pic>
      <p:sp>
        <p:nvSpPr>
          <p:cNvPr id="7" name="TextBox 6"/>
          <p:cNvSpPr txBox="1"/>
          <p:nvPr/>
        </p:nvSpPr>
        <p:spPr>
          <a:xfrm>
            <a:off x="307622" y="2607732"/>
            <a:ext cx="6324600" cy="646331"/>
          </a:xfrm>
          <a:prstGeom prst="rect">
            <a:avLst/>
          </a:prstGeom>
          <a:noFill/>
        </p:spPr>
        <p:txBody>
          <a:bodyPr wrap="square" rtlCol="0">
            <a:spAutoFit/>
          </a:bodyPr>
          <a:lstStyle/>
          <a:p>
            <a:r>
              <a:rPr lang="en-US" dirty="0" smtClean="0"/>
              <a:t>5. 3T3 cells with concentration of 2x10^6 cells/mL were introduced into each well. </a:t>
            </a:r>
          </a:p>
        </p:txBody>
      </p:sp>
      <p:pic>
        <p:nvPicPr>
          <p:cNvPr id="8" name="Picture 7" descr="IMG_959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8669" y="1058335"/>
            <a:ext cx="2013183" cy="1509887"/>
          </a:xfrm>
          <a:prstGeom prst="rect">
            <a:avLst/>
          </a:prstGeom>
        </p:spPr>
      </p:pic>
      <p:pic>
        <p:nvPicPr>
          <p:cNvPr id="10" name="Picture 9" descr="IMG_9597.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0778" y="1453447"/>
            <a:ext cx="2723443" cy="1749777"/>
          </a:xfrm>
          <a:prstGeom prst="rect">
            <a:avLst/>
          </a:prstGeom>
        </p:spPr>
      </p:pic>
      <p:sp>
        <p:nvSpPr>
          <p:cNvPr id="11" name="TextBox 10"/>
          <p:cNvSpPr txBox="1"/>
          <p:nvPr/>
        </p:nvSpPr>
        <p:spPr>
          <a:xfrm>
            <a:off x="282223" y="3217332"/>
            <a:ext cx="8861777" cy="3385543"/>
          </a:xfrm>
          <a:prstGeom prst="rect">
            <a:avLst/>
          </a:prstGeom>
          <a:noFill/>
        </p:spPr>
        <p:txBody>
          <a:bodyPr wrap="square" rtlCol="0">
            <a:spAutoFit/>
          </a:bodyPr>
          <a:lstStyle/>
          <a:p>
            <a:r>
              <a:rPr lang="en-US" dirty="0" smtClean="0"/>
              <a:t>6. The plate was incubated at 37C for 4 hours in the first attempt, and for 3 hours in the next. </a:t>
            </a:r>
          </a:p>
          <a:p>
            <a:r>
              <a:rPr lang="en-US" dirty="0" smtClean="0"/>
              <a:t>7. After incubation media was taken from each well. This was supposed to be done to ensure that attachment had occurred. However, even though no cells were found in the media from Samples 1-4, there were minimal cells found from the well with silicone. At this point it was clear, that the positive control somehow lets the cells penetrate through to the bottom, or attaches cells itself.</a:t>
            </a:r>
            <a:r>
              <a:rPr lang="en-US" dirty="0"/>
              <a:t> </a:t>
            </a:r>
          </a:p>
          <a:p>
            <a:r>
              <a:rPr lang="en-US" dirty="0" smtClean="0"/>
              <a:t>8. The </a:t>
            </a:r>
            <a:r>
              <a:rPr lang="en-US" dirty="0"/>
              <a:t>plate was incubated in </a:t>
            </a:r>
            <a:r>
              <a:rPr lang="en-US" dirty="0" err="1" smtClean="0"/>
              <a:t>cryogel</a:t>
            </a:r>
            <a:r>
              <a:rPr lang="en-US" dirty="0" smtClean="0"/>
              <a:t> bath brought to -20C for 30 minutes.</a:t>
            </a:r>
          </a:p>
          <a:p>
            <a:r>
              <a:rPr lang="en-US" dirty="0" smtClean="0"/>
              <a:t>9. Afterwards, media was collected and cells counted. Cell </a:t>
            </a:r>
            <a:r>
              <a:rPr lang="en-US" dirty="0"/>
              <a:t>number obtained from each well was </a:t>
            </a:r>
            <a:r>
              <a:rPr lang="en-US" dirty="0" smtClean="0"/>
              <a:t>S1=2*10^4, S2=10^4, S3=3*10^4, S4=5*10^4, S5=4*10^4. No cells were observed from the negative control well(simple cells). These values are too small to be considerate accurate. Silicone well ideally need to give off total amount of cells that were introduced in the well. </a:t>
            </a:r>
          </a:p>
          <a:p>
            <a:r>
              <a:rPr lang="en-US" sz="1600" dirty="0" smtClean="0"/>
              <a:t>The same experiment can be carried out but with the replacement of 12-well plate by non-sticky plates.</a:t>
            </a:r>
          </a:p>
        </p:txBody>
      </p:sp>
    </p:spTree>
    <p:extLst>
      <p:ext uri="{BB962C8B-B14F-4D97-AF65-F5344CB8AC3E}">
        <p14:creationId xmlns:p14="http://schemas.microsoft.com/office/powerpoint/2010/main" val="154393979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NazarbayevUniversity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NazarbayevUniversityTemplate.potx</Template>
  <TotalTime>6950</TotalTime>
  <Words>720</Words>
  <Application>Microsoft Macintosh PowerPoint</Application>
  <PresentationFormat>On-screen Show (4:3)</PresentationFormat>
  <Paragraphs>79</Paragraphs>
  <Slides>7</Slides>
  <Notes>1</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NazarbayevUniversityTemplate</vt:lpstr>
      <vt:lpstr>MTS/LDH Assay results and attachment experiment attempts  </vt:lpstr>
      <vt:lpstr>Fibroblast 3T3 cells were cultured and plated in  six 96-well plates. 3 plates were for MTS, and 3 - for LDH assays. These 6 plates were incubated in 37C overnight to ensure the cells are attached and have settled down.  Samples 1,2,3,4 were incubated in media for 24 hours in a shaker based on the proportion of 0.1g dry weight of sample per 1 ml of media.  Next, the assays were conducted according to the protocol attached. </vt:lpstr>
      <vt:lpstr>MTS Results</vt:lpstr>
      <vt:lpstr>LDH Results</vt:lpstr>
      <vt:lpstr>Attachment/Disattachment experiment</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Jeffrey Ginger</dc:creator>
  <cp:lastModifiedBy>Gulsim Kulsharova</cp:lastModifiedBy>
  <cp:revision>100</cp:revision>
  <dcterms:created xsi:type="dcterms:W3CDTF">2012-11-15T09:51:50Z</dcterms:created>
  <dcterms:modified xsi:type="dcterms:W3CDTF">2014-08-03T21:09:35Z</dcterms:modified>
</cp:coreProperties>
</file>